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67" r:id="rId1"/>
  </p:sldMasterIdLst>
  <p:notesMasterIdLst>
    <p:notesMasterId r:id="rId62"/>
  </p:notesMasterIdLst>
  <p:sldIdLst>
    <p:sldId id="257" r:id="rId2"/>
    <p:sldId id="278" r:id="rId3"/>
    <p:sldId id="293" r:id="rId4"/>
    <p:sldId id="339" r:id="rId5"/>
    <p:sldId id="337" r:id="rId6"/>
    <p:sldId id="338" r:id="rId7"/>
    <p:sldId id="340" r:id="rId8"/>
    <p:sldId id="309" r:id="rId9"/>
    <p:sldId id="335" r:id="rId10"/>
    <p:sldId id="279" r:id="rId11"/>
    <p:sldId id="305" r:id="rId12"/>
    <p:sldId id="311" r:id="rId13"/>
    <p:sldId id="336" r:id="rId14"/>
    <p:sldId id="341" r:id="rId15"/>
    <p:sldId id="286" r:id="rId16"/>
    <p:sldId id="299" r:id="rId17"/>
    <p:sldId id="307" r:id="rId18"/>
    <p:sldId id="312" r:id="rId19"/>
    <p:sldId id="329" r:id="rId20"/>
    <p:sldId id="330" r:id="rId21"/>
    <p:sldId id="332" r:id="rId22"/>
    <p:sldId id="328" r:id="rId23"/>
    <p:sldId id="375" r:id="rId24"/>
    <p:sldId id="331" r:id="rId25"/>
    <p:sldId id="342" r:id="rId26"/>
    <p:sldId id="343" r:id="rId27"/>
    <p:sldId id="344" r:id="rId28"/>
    <p:sldId id="345" r:id="rId29"/>
    <p:sldId id="346" r:id="rId30"/>
    <p:sldId id="347" r:id="rId31"/>
    <p:sldId id="348" r:id="rId32"/>
    <p:sldId id="349" r:id="rId33"/>
    <p:sldId id="350" r:id="rId34"/>
    <p:sldId id="351" r:id="rId35"/>
    <p:sldId id="352" r:id="rId36"/>
    <p:sldId id="353" r:id="rId37"/>
    <p:sldId id="354" r:id="rId38"/>
    <p:sldId id="374" r:id="rId39"/>
    <p:sldId id="355" r:id="rId40"/>
    <p:sldId id="369" r:id="rId41"/>
    <p:sldId id="370" r:id="rId42"/>
    <p:sldId id="371" r:id="rId43"/>
    <p:sldId id="372" r:id="rId44"/>
    <p:sldId id="356" r:id="rId45"/>
    <p:sldId id="357" r:id="rId46"/>
    <p:sldId id="358" r:id="rId47"/>
    <p:sldId id="359" r:id="rId48"/>
    <p:sldId id="360" r:id="rId49"/>
    <p:sldId id="361" r:id="rId50"/>
    <p:sldId id="362" r:id="rId51"/>
    <p:sldId id="363" r:id="rId52"/>
    <p:sldId id="364" r:id="rId53"/>
    <p:sldId id="365" r:id="rId54"/>
    <p:sldId id="366" r:id="rId55"/>
    <p:sldId id="367" r:id="rId56"/>
    <p:sldId id="368" r:id="rId57"/>
    <p:sldId id="284" r:id="rId58"/>
    <p:sldId id="373" r:id="rId59"/>
    <p:sldId id="313" r:id="rId60"/>
    <p:sldId id="283"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7CD5"/>
    <a:srgbClr val="00D1FE"/>
    <a:srgbClr val="4D569B"/>
    <a:srgbClr val="D92426"/>
    <a:srgbClr val="514B9E"/>
    <a:srgbClr val="24C5DB"/>
    <a:srgbClr val="269FD9"/>
    <a:srgbClr val="005EAD"/>
    <a:srgbClr val="002D89"/>
    <a:srgbClr val="E8EB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41" autoAdjust="0"/>
    <p:restoredTop sz="94660"/>
  </p:normalViewPr>
  <p:slideViewPr>
    <p:cSldViewPr snapToGrid="0" showGuides="1">
      <p:cViewPr>
        <p:scale>
          <a:sx n="94" d="100"/>
          <a:sy n="94" d="100"/>
        </p:scale>
        <p:origin x="-67" y="-58"/>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2A73C3-5178-4BFA-98B3-B6954B7F6812}" type="datetimeFigureOut">
              <a:rPr lang="zh-CN" altLang="en-US" smtClean="0"/>
              <a:t>2021/4/15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9F7401-6E7D-4CE3-89B6-86741D8BF9B5}" type="slidenum">
              <a:rPr lang="zh-CN" altLang="en-US" smtClean="0"/>
              <a:t>‹#›</a:t>
            </a:fld>
            <a:endParaRPr lang="zh-CN" altLang="en-US"/>
          </a:p>
        </p:txBody>
      </p:sp>
    </p:spTree>
    <p:extLst>
      <p:ext uri="{BB962C8B-B14F-4D97-AF65-F5344CB8AC3E}">
        <p14:creationId xmlns:p14="http://schemas.microsoft.com/office/powerpoint/2010/main" val="218283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16</a:t>
            </a:fld>
            <a:endParaRPr lang="zh-CN" altLang="en-US"/>
          </a:p>
        </p:txBody>
      </p:sp>
    </p:spTree>
    <p:extLst>
      <p:ext uri="{BB962C8B-B14F-4D97-AF65-F5344CB8AC3E}">
        <p14:creationId xmlns:p14="http://schemas.microsoft.com/office/powerpoint/2010/main" val="1892467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22</a:t>
            </a:fld>
            <a:endParaRPr lang="zh-CN" altLang="en-US"/>
          </a:p>
        </p:txBody>
      </p:sp>
    </p:spTree>
    <p:extLst>
      <p:ext uri="{BB962C8B-B14F-4D97-AF65-F5344CB8AC3E}">
        <p14:creationId xmlns:p14="http://schemas.microsoft.com/office/powerpoint/2010/main" val="1892467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57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60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 name="Rounded Rectangle 15"/>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82220" y="5353963"/>
            <a:ext cx="11631168"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90106F6D-FB2C-4A93-B18F-24E90D5C3B62}" type="datetime1">
              <a:rPr lang="zh-CN" altLang="en-US" smtClean="0"/>
              <a:t>2021/4/15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0D686B1-6509-4CC6-A0C8-F609EF2537BF}" type="slidenum">
              <a:rPr lang="zh-CN" altLang="en-US" smtClean="0"/>
              <a:t>‹#›</a:t>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E5CFCF5A-EA79-452C-A52C-1A2668C2E7DF}" type="datetime1">
              <a:rPr lang="en-US" smtClean="0"/>
              <a:pPr/>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1" name="Rounded Rectangle 20"/>
          <p:cNvSpPr/>
          <p:nvPr/>
        </p:nvSpPr>
        <p:spPr bwMode="hidden">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2E5C4C28-BD4B-4892-9A2D-6E19BD753A9A}" type="datetime1">
              <a:rPr lang="en-US" smtClean="0"/>
              <a:pPr/>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grpSp>
        <p:nvGrpSpPr>
          <p:cNvPr id="15" name="Group 14"/>
          <p:cNvGrpSpPr>
            <a:grpSpLocks noChangeAspect="1"/>
          </p:cNvGrpSpPr>
          <p:nvPr/>
        </p:nvGrpSpPr>
        <p:grpSpPr bwMode="hidden">
          <a:xfrm>
            <a:off x="282220" y="714191"/>
            <a:ext cx="11631168"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8839200" y="1447801"/>
            <a:ext cx="2743200" cy="4487333"/>
          </a:xfrm>
        </p:spPr>
        <p:txBody>
          <a:bodyPr vert="eaVert" anchor="ctr"/>
          <a:lstStyle>
            <a:lvl1pPr algn="l">
              <a:defRPr>
                <a:solidFill>
                  <a:schemeClr val="tx2"/>
                </a:solidFil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09600" y="1447800"/>
            <a:ext cx="80264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529" y="1541827"/>
            <a:ext cx="12193057" cy="5316173"/>
          </a:xfrm>
          <a:prstGeom prst="rect">
            <a:avLst/>
          </a:prstGeom>
        </p:spPr>
      </p:pic>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0"/>
            <a:ext cx="5168900" cy="6858000"/>
          </a:xfrm>
          <a:custGeom>
            <a:avLst/>
            <a:gdLst>
              <a:gd name="connsiteX0" fmla="*/ 0 w 5168900"/>
              <a:gd name="connsiteY0" fmla="*/ 0 h 6858000"/>
              <a:gd name="connsiteX1" fmla="*/ 5168900 w 5168900"/>
              <a:gd name="connsiteY1" fmla="*/ 0 h 6858000"/>
              <a:gd name="connsiteX2" fmla="*/ 5168900 w 5168900"/>
              <a:gd name="connsiteY2" fmla="*/ 6858000 h 6858000"/>
              <a:gd name="connsiteX3" fmla="*/ 0 w 51689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68900" h="6858000">
                <a:moveTo>
                  <a:pt x="0" y="0"/>
                </a:moveTo>
                <a:lnTo>
                  <a:pt x="5168900" y="0"/>
                </a:lnTo>
                <a:lnTo>
                  <a:pt x="5168900" y="6858000"/>
                </a:lnTo>
                <a:lnTo>
                  <a:pt x="0" y="6858000"/>
                </a:lnTo>
                <a:close/>
              </a:path>
            </a:pathLst>
          </a:custGeom>
        </p:spPr>
        <p:txBody>
          <a:bodyPr wrap="square">
            <a:noAutofit/>
          </a:bodyPr>
          <a:lstStyle/>
          <a:p>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仅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529" y="1541827"/>
            <a:ext cx="12193057" cy="5316173"/>
          </a:xfrm>
          <a:prstGeom prst="rect">
            <a:avLst/>
          </a:prstGeom>
        </p:spPr>
      </p:pic>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61FD9D02-426E-46C9-9EE9-0DE1EF8B2838}" type="datetime1">
              <a:rPr lang="en-US" smtClean="0"/>
              <a:pPr/>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
        <p:nvSpPr>
          <p:cNvPr id="7" name="Title 6"/>
          <p:cNvSpPr>
            <a:spLocks noGrp="1"/>
          </p:cNvSpPr>
          <p:nvPr>
            <p:ph type="title"/>
          </p:nvPr>
        </p:nvSpPr>
        <p:spPr/>
        <p:txBody>
          <a:bodyPr/>
          <a:lstStyle/>
          <a:p>
            <a:r>
              <a:rPr lang="zh-CN" altLang="en-US" smtClean="0"/>
              <a:t>单击此处编辑母版标题样式</a:t>
            </a:r>
            <a:endParaRPr 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14" name="Rounded Rectangle 13"/>
          <p:cNvSpPr/>
          <p:nvPr/>
        </p:nvSpPr>
        <p:spPr>
          <a:xfrm>
            <a:off x="304800" y="228600"/>
            <a:ext cx="11594592"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8063251" y="4203592"/>
            <a:ext cx="383523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3492427" y="4075290"/>
            <a:ext cx="7392687"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3771637" y="4087562"/>
            <a:ext cx="729064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7479319" y="4074175"/>
            <a:ext cx="4410667"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82220" y="4058555"/>
            <a:ext cx="11631168"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920043" y="2463560"/>
            <a:ext cx="10363200" cy="1524000"/>
          </a:xfrm>
        </p:spPr>
        <p:txBody>
          <a:bodyPr anchor="t">
            <a:normAutofit/>
          </a:bodyPr>
          <a:lstStyle>
            <a:lvl1pPr algn="ctr">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82F288E0-7875-42C4-84C8-98DBBD3BF4D2}" type="datetime1">
              <a:rPr lang="zh-CN" altLang="en-US" smtClean="0"/>
              <a:t>2021/4/15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5" name="Date Placeholder 4"/>
          <p:cNvSpPr>
            <a:spLocks noGrp="1"/>
          </p:cNvSpPr>
          <p:nvPr>
            <p:ph type="dt" sz="half" idx="10"/>
          </p:nvPr>
        </p:nvSpPr>
        <p:spPr/>
        <p:txBody>
          <a:bodyPr/>
          <a:lstStyle/>
          <a:p>
            <a:fld id="{E1FAA6B6-10E5-4810-BC9F-DA72D8452E73}" type="datetime1">
              <a:rPr lang="en-US" smtClean="0"/>
              <a:pPr/>
              <a:t>4/15/2021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9" name="Content Placeholder 8"/>
          <p:cNvSpPr>
            <a:spLocks noGrp="1"/>
          </p:cNvSpPr>
          <p:nvPr>
            <p:ph sz="quarter" idx="13"/>
          </p:nvPr>
        </p:nvSpPr>
        <p:spPr>
          <a:xfrm>
            <a:off x="902207" y="2679192"/>
            <a:ext cx="5096256" cy="34472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1" name="Content Placeholder 10"/>
          <p:cNvSpPr>
            <a:spLocks noGrp="1"/>
          </p:cNvSpPr>
          <p:nvPr>
            <p:ph sz="quarter" idx="14"/>
          </p:nvPr>
        </p:nvSpPr>
        <p:spPr>
          <a:xfrm>
            <a:off x="6193536" y="2679192"/>
            <a:ext cx="5096256" cy="34472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6D18D072-EF12-4AA2-BD71-ABC68B06D0E2}" type="datetime1">
              <a:rPr lang="en-US" smtClean="0"/>
              <a:pPr/>
              <a:t>4/15/2021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8CDBF60-6CC3-4B74-A60D-3486985E4346}" type="datetime1">
              <a:rPr lang="en-US" smtClean="0"/>
              <a:pPr/>
              <a:t>4/15/2021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2" name="Rounded Rectangle 11"/>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82220" y="714191"/>
            <a:ext cx="11631168"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22714818-984F-4759-BF72-A33BDC1963BD}" type="datetime1">
              <a:rPr lang="en-US" smtClean="0"/>
              <a:pPr/>
              <a:t>4/15/2021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1C74C5-49C3-4B91-9805-E5C47E5A7A90}" type="slidenum">
              <a:rPr lang="zh-CN" altLang="en-US" smtClean="0"/>
              <a:t>‹#›</a:t>
            </a:fld>
            <a:endParaRPr lang="zh-CN" altLang="en-US" dirty="0"/>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5" name="Rounded Rectangle 14"/>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9EA7E191-5F94-4FC1-B823-BD7CABF7FA06}" type="datetime1">
              <a:rPr lang="en-US" smtClean="0"/>
              <a:pPr/>
              <a:t>4/15/2021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4" name="Text Placeholder 3"/>
          <p:cNvSpPr>
            <a:spLocks noGrp="1"/>
          </p:cNvSpPr>
          <p:nvPr>
            <p:ph type="body" sz="half" idx="2"/>
          </p:nvPr>
        </p:nvSpPr>
        <p:spPr>
          <a:xfrm>
            <a:off x="1219200" y="3581401"/>
            <a:ext cx="44704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grpSp>
        <p:nvGrpSpPr>
          <p:cNvPr id="2" name="Group 23"/>
          <p:cNvGrpSpPr>
            <a:grpSpLocks noChangeAspect="1"/>
          </p:cNvGrpSpPr>
          <p:nvPr/>
        </p:nvGrpSpPr>
        <p:grpSpPr bwMode="hidden">
          <a:xfrm>
            <a:off x="282220" y="714191"/>
            <a:ext cx="11631168"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5" name="Rounded Rectangle 14"/>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82220" y="5353963"/>
            <a:ext cx="11631168"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8856D55-EFBE-4F9B-8A5F-09D42CA22A9B}" type="datetime1">
              <a:rPr lang="en-US" smtClean="0"/>
              <a:pPr/>
              <a:t>4/15/2021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3" name="Picture Placeholder 2"/>
          <p:cNvSpPr>
            <a:spLocks noGrp="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304800" y="228600"/>
            <a:ext cx="11594592"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82220" y="1679429"/>
            <a:ext cx="11631168"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609600" y="338328"/>
            <a:ext cx="10972800" cy="125272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4" name="Date Placeholder 3"/>
          <p:cNvSpPr>
            <a:spLocks noGrp="1"/>
          </p:cNvSpPr>
          <p:nvPr>
            <p:ph type="dt" sz="half" idx="2"/>
          </p:nvPr>
        </p:nvSpPr>
        <p:spPr>
          <a:xfrm>
            <a:off x="6884896" y="6250165"/>
            <a:ext cx="5048920" cy="365125"/>
          </a:xfrm>
          <a:prstGeom prst="rect">
            <a:avLst/>
          </a:prstGeom>
        </p:spPr>
        <p:txBody>
          <a:bodyPr vert="horz" lIns="91440" tIns="45720" rIns="91440" bIns="45720" rtlCol="0" anchor="ctr"/>
          <a:lstStyle>
            <a:lvl1pPr algn="r">
              <a:defRPr sz="1000">
                <a:solidFill>
                  <a:schemeClr val="tx2"/>
                </a:solidFill>
              </a:defRPr>
            </a:lvl1pPr>
          </a:lstStyle>
          <a:p>
            <a:fld id="{9D1D110F-3F4E-48D9-B8AA-5D0E825AFDBA}" type="datetime1">
              <a:rPr lang="en-US" smtClean="0"/>
              <a:pPr/>
              <a:t>4/15/2021</a:t>
            </a:fld>
            <a:endParaRPr lang="en-US"/>
          </a:p>
        </p:txBody>
      </p:sp>
      <p:sp>
        <p:nvSpPr>
          <p:cNvPr id="5" name="Footer Placeholder 4"/>
          <p:cNvSpPr>
            <a:spLocks noGrp="1"/>
          </p:cNvSpPr>
          <p:nvPr>
            <p:ph type="ftr" sz="quarter" idx="3"/>
          </p:nvPr>
        </p:nvSpPr>
        <p:spPr>
          <a:xfrm>
            <a:off x="258185" y="6250165"/>
            <a:ext cx="504892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5321451" y="6250164"/>
            <a:ext cx="1549101" cy="365125"/>
          </a:xfrm>
          <a:prstGeom prst="rect">
            <a:avLst/>
          </a:prstGeom>
        </p:spPr>
        <p:txBody>
          <a:bodyPr vert="horz" lIns="91440" tIns="45720" rIns="91440" bIns="45720" rtlCol="0" anchor="ctr"/>
          <a:lstStyle>
            <a:lvl1pPr algn="ctr">
              <a:defRPr sz="1000">
                <a:solidFill>
                  <a:schemeClr val="tx2"/>
                </a:solidFill>
              </a:defRPr>
            </a:lvl1pPr>
          </a:lstStyle>
          <a:p>
            <a:fld id="{687D7A59-36E2-48B9-B146-C1E59501F63F}" type="slidenum">
              <a:rPr lang="en-US" smtClean="0"/>
              <a:pPr/>
              <a:t>‹#›</a:t>
            </a:fld>
            <a:endParaRPr lang="en-US"/>
          </a:p>
        </p:txBody>
      </p:sp>
      <p:sp>
        <p:nvSpPr>
          <p:cNvPr id="3" name="Text Placeholder 2"/>
          <p:cNvSpPr>
            <a:spLocks noGrp="1"/>
          </p:cNvSpPr>
          <p:nvPr>
            <p:ph type="body" idx="1"/>
          </p:nvPr>
        </p:nvSpPr>
        <p:spPr>
          <a:xfrm>
            <a:off x="1162757" y="2675467"/>
            <a:ext cx="9877777" cy="345069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651" r:id="rId15"/>
    <p:sldLayoutId id="2147483652" r:id="rId16"/>
    <p:sldLayoutId id="2147483653" r:id="rId17"/>
    <p:sldLayoutId id="2147483654" r:id="rId18"/>
    <p:sldLayoutId id="2147483655" r:id="rId19"/>
    <p:sldLayoutId id="2147483656" r:id="rId20"/>
    <p:sldLayoutId id="2147483657" r:id="rId21"/>
    <p:sldLayoutId id="2147483658" r:id="rId22"/>
  </p:sldLayoutIdLst>
  <p:hf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15.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etty/netty" TargetMode="External"/><Relationship Id="rId2" Type="http://schemas.openxmlformats.org/officeDocument/2006/relationships/hyperlink" Target="https://netty.io/" TargetMode="Externa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netty.io/downloads.html"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1.tiff"/></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netty.io/4.1/api/index.html"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椭圆 17"/>
          <p:cNvSpPr/>
          <p:nvPr/>
        </p:nvSpPr>
        <p:spPr>
          <a:xfrm rot="5400000">
            <a:off x="5807077" y="5656464"/>
            <a:ext cx="577848" cy="580628"/>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a:effectLst>
            <a:outerShdw blurRad="469900" sx="102000" sy="102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5" name="组合 24"/>
          <p:cNvGrpSpPr/>
          <p:nvPr/>
        </p:nvGrpSpPr>
        <p:grpSpPr>
          <a:xfrm>
            <a:off x="2657024" y="2439404"/>
            <a:ext cx="8466501" cy="964587"/>
            <a:chOff x="2623115" y="2536980"/>
            <a:chExt cx="7776893" cy="964587"/>
          </a:xfrm>
        </p:grpSpPr>
        <p:cxnSp>
          <p:nvCxnSpPr>
            <p:cNvPr id="16" name="直接连接符 15"/>
            <p:cNvCxnSpPr/>
            <p:nvPr/>
          </p:nvCxnSpPr>
          <p:spPr>
            <a:xfrm>
              <a:off x="8293580" y="2536980"/>
              <a:ext cx="0" cy="964587"/>
            </a:xfrm>
            <a:prstGeom prst="line">
              <a:avLst/>
            </a:prstGeom>
            <a:ln w="38100" cap="rnd">
              <a:gradFill flip="none" rotWithShape="1">
                <a:gsLst>
                  <a:gs pos="0">
                    <a:schemeClr val="tx1">
                      <a:lumMod val="50000"/>
                      <a:lumOff val="50000"/>
                    </a:schemeClr>
                  </a:gs>
                  <a:gs pos="100000">
                    <a:schemeClr val="bg1">
                      <a:lumMod val="75000"/>
                    </a:schemeClr>
                  </a:gs>
                </a:gsLst>
                <a:lin ang="2700000" scaled="1"/>
                <a:tileRect/>
              </a:gradFill>
              <a:roun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623115" y="2591044"/>
              <a:ext cx="5587994" cy="646331"/>
            </a:xfrm>
            <a:prstGeom prst="rect">
              <a:avLst/>
            </a:prstGeom>
            <a:noFill/>
          </p:spPr>
          <p:txBody>
            <a:bodyPr wrap="square" rtlCol="0">
              <a:spAutoFit/>
              <a:scene3d>
                <a:camera prst="orthographicFront"/>
                <a:lightRig rig="threePt" dir="t"/>
              </a:scene3d>
              <a:sp3d contourW="12700"/>
            </a:bodyPr>
            <a:lstStyle/>
            <a:p>
              <a:pPr algn="ctr"/>
              <a:r>
                <a:rPr lang="zh-CN" altLang="en-US" sz="3600" b="1" dirty="0" smtClean="0">
                  <a:gradFill>
                    <a:gsLst>
                      <a:gs pos="0">
                        <a:schemeClr val="tx1">
                          <a:lumMod val="50000"/>
                          <a:lumOff val="50000"/>
                        </a:schemeClr>
                      </a:gs>
                      <a:gs pos="100000">
                        <a:schemeClr val="tx1">
                          <a:lumMod val="75000"/>
                          <a:lumOff val="25000"/>
                        </a:schemeClr>
                      </a:gs>
                    </a:gsLst>
                    <a:lin ang="2700000" scaled="1"/>
                  </a:gradFill>
                  <a:latin typeface="+mn-ea"/>
                </a:rPr>
                <a:t>异步通信框架</a:t>
              </a:r>
              <a:r>
                <a:rPr lang="en-US" altLang="zh-CN" sz="3600" b="1" dirty="0" smtClean="0">
                  <a:gradFill>
                    <a:gsLst>
                      <a:gs pos="0">
                        <a:schemeClr val="tx1">
                          <a:lumMod val="50000"/>
                          <a:lumOff val="50000"/>
                        </a:schemeClr>
                      </a:gs>
                      <a:gs pos="100000">
                        <a:schemeClr val="tx1">
                          <a:lumMod val="75000"/>
                          <a:lumOff val="25000"/>
                        </a:schemeClr>
                      </a:gs>
                    </a:gsLst>
                    <a:lin ang="2700000" scaled="1"/>
                  </a:gradFill>
                  <a:latin typeface="+mn-ea"/>
                </a:rPr>
                <a:t>-</a:t>
              </a:r>
              <a:r>
                <a:rPr lang="en-US" altLang="zh-CN" sz="3600" b="1" dirty="0" err="1" smtClean="0">
                  <a:gradFill>
                    <a:gsLst>
                      <a:gs pos="0">
                        <a:schemeClr val="tx1">
                          <a:lumMod val="50000"/>
                          <a:lumOff val="50000"/>
                        </a:schemeClr>
                      </a:gs>
                      <a:gs pos="100000">
                        <a:schemeClr val="tx1">
                          <a:lumMod val="75000"/>
                          <a:lumOff val="25000"/>
                        </a:schemeClr>
                      </a:gs>
                    </a:gsLst>
                    <a:lin ang="2700000" scaled="1"/>
                  </a:gradFill>
                  <a:latin typeface="+mn-ea"/>
                </a:rPr>
                <a:t>Netty</a:t>
              </a:r>
              <a:r>
                <a:rPr lang="zh-CN" altLang="en-US" sz="3600" b="1" dirty="0" smtClean="0">
                  <a:gradFill>
                    <a:gsLst>
                      <a:gs pos="0">
                        <a:schemeClr val="tx1">
                          <a:lumMod val="50000"/>
                          <a:lumOff val="50000"/>
                        </a:schemeClr>
                      </a:gs>
                      <a:gs pos="100000">
                        <a:schemeClr val="tx1">
                          <a:lumMod val="75000"/>
                          <a:lumOff val="25000"/>
                        </a:schemeClr>
                      </a:gs>
                    </a:gsLst>
                    <a:lin ang="2700000" scaled="1"/>
                  </a:gradFill>
                  <a:latin typeface="+mn-ea"/>
                </a:rPr>
                <a:t>分享</a:t>
              </a:r>
              <a:endParaRPr lang="zh-CN" altLang="en-US" sz="3600" b="1" dirty="0">
                <a:gradFill>
                  <a:gsLst>
                    <a:gs pos="0">
                      <a:schemeClr val="tx1">
                        <a:lumMod val="50000"/>
                        <a:lumOff val="50000"/>
                      </a:schemeClr>
                    </a:gs>
                    <a:gs pos="100000">
                      <a:schemeClr val="tx1">
                        <a:lumMod val="75000"/>
                        <a:lumOff val="25000"/>
                      </a:schemeClr>
                    </a:gs>
                  </a:gsLst>
                  <a:lin ang="2700000" scaled="1"/>
                </a:gradFill>
                <a:latin typeface="+mn-ea"/>
              </a:endParaRPr>
            </a:p>
          </p:txBody>
        </p:sp>
        <p:grpSp>
          <p:nvGrpSpPr>
            <p:cNvPr id="5" name="组合 4"/>
            <p:cNvGrpSpPr/>
            <p:nvPr>
              <p:custDataLst>
                <p:tags r:id="rId1"/>
              </p:custDataLst>
            </p:nvPr>
          </p:nvGrpSpPr>
          <p:grpSpPr>
            <a:xfrm>
              <a:off x="8467131" y="2580996"/>
              <a:ext cx="1536700" cy="373627"/>
              <a:chOff x="1907461" y="5846037"/>
              <a:chExt cx="1536700" cy="373627"/>
            </a:xfrm>
          </p:grpSpPr>
          <p:sp>
            <p:nvSpPr>
              <p:cNvPr id="15" name="PA-圆角矩形 14"/>
              <p:cNvSpPr/>
              <p:nvPr>
                <p:custDataLst>
                  <p:tags r:id="rId3"/>
                </p:custDataLst>
              </p:nvPr>
            </p:nvSpPr>
            <p:spPr>
              <a:xfrm>
                <a:off x="1907461" y="5846037"/>
                <a:ext cx="1536700" cy="373627"/>
              </a:xfrm>
              <a:prstGeom prst="roundRect">
                <a:avLst>
                  <a:gd name="adj" fmla="val 50000"/>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charset="0"/>
                  <a:ea typeface="微软雅黑" charset="-122"/>
                  <a:cs typeface="+mn-cs"/>
                </a:endParaRPr>
              </a:p>
            </p:txBody>
          </p:sp>
          <p:sp>
            <p:nvSpPr>
              <p:cNvPr id="18" name="PA-文本框 7"/>
              <p:cNvSpPr txBox="1"/>
              <p:nvPr>
                <p:custDataLst>
                  <p:tags r:id="rId4"/>
                </p:custDataLst>
              </p:nvPr>
            </p:nvSpPr>
            <p:spPr>
              <a:xfrm>
                <a:off x="1907461" y="5878962"/>
                <a:ext cx="1536700" cy="30777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noProof="0" dirty="0">
                    <a:solidFill>
                      <a:srgbClr val="000000">
                        <a:lumMod val="75000"/>
                        <a:lumOff val="25000"/>
                      </a:srgbClr>
                    </a:solidFill>
                    <a:latin typeface="Arial" charset="0"/>
                    <a:ea typeface="微软雅黑" charset="-122"/>
                  </a:rPr>
                  <a:t>分享</a:t>
                </a:r>
                <a:r>
                  <a:rPr kumimoji="0" lang="zh-CN" altLang="en-US" sz="1400" b="0" i="0" u="none" strike="noStrike" kern="1200" cap="none" spc="0" normalizeH="0" baseline="0" noProof="0" dirty="0" smtClean="0">
                    <a:ln>
                      <a:noFill/>
                    </a:ln>
                    <a:solidFill>
                      <a:srgbClr val="000000">
                        <a:lumMod val="75000"/>
                        <a:lumOff val="25000"/>
                      </a:srgbClr>
                    </a:solidFill>
                    <a:effectLst/>
                    <a:uLnTx/>
                    <a:uFillTx/>
                    <a:latin typeface="Arial" charset="0"/>
                    <a:ea typeface="微软雅黑" charset="-122"/>
                    <a:cs typeface="+mn-cs"/>
                  </a:rPr>
                  <a:t>人：</a:t>
                </a:r>
                <a:r>
                  <a:rPr kumimoji="0" lang="en-US" altLang="zh-CN" sz="1400" b="0" i="0" u="none" strike="noStrike" kern="1200" cap="none" spc="0" normalizeH="0" baseline="0" noProof="0" dirty="0" smtClean="0">
                    <a:ln>
                      <a:noFill/>
                    </a:ln>
                    <a:solidFill>
                      <a:srgbClr val="000000">
                        <a:lumMod val="75000"/>
                        <a:lumOff val="25000"/>
                      </a:srgbClr>
                    </a:solidFill>
                    <a:effectLst/>
                    <a:uLnTx/>
                    <a:uFillTx/>
                    <a:latin typeface="Arial" charset="0"/>
                    <a:ea typeface="微软雅黑" charset="-122"/>
                    <a:cs typeface="+mn-cs"/>
                  </a:rPr>
                  <a:t>me</a:t>
                </a:r>
                <a:endParaRPr kumimoji="0" lang="zh-CN" altLang="en-US" sz="1400" b="0" i="0" u="none" strike="noStrike" kern="1200" cap="none" spc="0" normalizeH="0" baseline="0" noProof="0" dirty="0">
                  <a:ln>
                    <a:noFill/>
                  </a:ln>
                  <a:solidFill>
                    <a:srgbClr val="000000">
                      <a:lumMod val="75000"/>
                      <a:lumOff val="25000"/>
                    </a:srgbClr>
                  </a:solidFill>
                  <a:effectLst/>
                  <a:uLnTx/>
                  <a:uFillTx/>
                  <a:latin typeface="Arial" charset="0"/>
                  <a:ea typeface="微软雅黑" charset="-122"/>
                  <a:cs typeface="+mn-cs"/>
                </a:endParaRPr>
              </a:p>
            </p:txBody>
          </p:sp>
        </p:grpSp>
        <p:sp>
          <p:nvSpPr>
            <p:cNvPr id="22" name="PA-文本框 7"/>
            <p:cNvSpPr txBox="1"/>
            <p:nvPr>
              <p:custDataLst>
                <p:tags r:id="rId2"/>
              </p:custDataLst>
            </p:nvPr>
          </p:nvSpPr>
          <p:spPr>
            <a:xfrm>
              <a:off x="8120222" y="3112055"/>
              <a:ext cx="2279786" cy="27559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lumMod val="75000"/>
                      <a:lumOff val="25000"/>
                    </a:srgbClr>
                  </a:solidFill>
                  <a:effectLst/>
                  <a:uLnTx/>
                  <a:uFillTx/>
                  <a:latin typeface="Arial" charset="0"/>
                  <a:ea typeface="微软雅黑" charset="-122"/>
                  <a:cs typeface="+mn-cs"/>
                </a:rPr>
                <a:t>时间：</a:t>
              </a:r>
              <a:r>
                <a:rPr kumimoji="0" lang="en-US" altLang="zh-CN" sz="1200" b="0" i="0" u="none" strike="noStrike" kern="1200" cap="none" spc="0" normalizeH="0" baseline="0" noProof="0" dirty="0">
                  <a:ln>
                    <a:noFill/>
                  </a:ln>
                  <a:solidFill>
                    <a:srgbClr val="000000">
                      <a:lumMod val="75000"/>
                      <a:lumOff val="25000"/>
                    </a:srgbClr>
                  </a:solidFill>
                  <a:effectLst/>
                  <a:uLnTx/>
                  <a:uFillTx/>
                  <a:latin typeface="Arial" charset="0"/>
                  <a:ea typeface="微软雅黑" charset="-122"/>
                  <a:cs typeface="+mn-cs"/>
                </a:rPr>
                <a:t>2021</a:t>
              </a:r>
              <a:r>
                <a:rPr kumimoji="0" lang="zh-CN" altLang="en-US" sz="1200" b="0" i="0" u="none" strike="noStrike" kern="1200" cap="none" spc="0" normalizeH="0" baseline="0" noProof="0" dirty="0" smtClean="0">
                  <a:ln>
                    <a:noFill/>
                  </a:ln>
                  <a:solidFill>
                    <a:srgbClr val="000000">
                      <a:lumMod val="75000"/>
                      <a:lumOff val="25000"/>
                    </a:srgbClr>
                  </a:solidFill>
                  <a:effectLst/>
                  <a:uLnTx/>
                  <a:uFillTx/>
                  <a:latin typeface="Arial" charset="0"/>
                  <a:ea typeface="微软雅黑" charset="-122"/>
                  <a:cs typeface="+mn-cs"/>
                </a:rPr>
                <a:t>年</a:t>
              </a:r>
              <a:r>
                <a:rPr kumimoji="0" lang="en-US" altLang="zh-CN" sz="1200" b="0" i="0" u="none" strike="noStrike" kern="1200" cap="none" spc="0" normalizeH="0" baseline="0" noProof="0" dirty="0" smtClean="0">
                  <a:ln>
                    <a:noFill/>
                  </a:ln>
                  <a:solidFill>
                    <a:srgbClr val="000000">
                      <a:lumMod val="75000"/>
                      <a:lumOff val="25000"/>
                    </a:srgbClr>
                  </a:solidFill>
                  <a:effectLst/>
                  <a:uLnTx/>
                  <a:uFillTx/>
                  <a:latin typeface="Arial" charset="0"/>
                  <a:ea typeface="微软雅黑" charset="-122"/>
                  <a:cs typeface="+mn-cs"/>
                </a:rPr>
                <a:t>4</a:t>
              </a:r>
              <a:r>
                <a:rPr kumimoji="0" lang="zh-CN" altLang="en-US" sz="1200" b="0" i="0" u="none" strike="noStrike" kern="1200" cap="none" spc="0" normalizeH="0" baseline="0" noProof="0" dirty="0" smtClean="0">
                  <a:ln>
                    <a:noFill/>
                  </a:ln>
                  <a:solidFill>
                    <a:srgbClr val="000000">
                      <a:lumMod val="75000"/>
                      <a:lumOff val="25000"/>
                    </a:srgbClr>
                  </a:solidFill>
                  <a:effectLst/>
                  <a:uLnTx/>
                  <a:uFillTx/>
                  <a:latin typeface="Arial" charset="0"/>
                  <a:ea typeface="微软雅黑" charset="-122"/>
                  <a:cs typeface="+mn-cs"/>
                </a:rPr>
                <a:t>月</a:t>
              </a:r>
              <a:r>
                <a:rPr lang="en-US" altLang="zh-CN" sz="1200" dirty="0" smtClean="0">
                  <a:solidFill>
                    <a:srgbClr val="000000">
                      <a:lumMod val="75000"/>
                      <a:lumOff val="25000"/>
                    </a:srgbClr>
                  </a:solidFill>
                  <a:latin typeface="Arial" charset="0"/>
                  <a:ea typeface="微软雅黑" charset="-122"/>
                </a:rPr>
                <a:t>14</a:t>
              </a:r>
              <a:r>
                <a:rPr kumimoji="0" lang="zh-CN" altLang="en-US" sz="1200" b="0" i="0" u="none" strike="noStrike" kern="1200" cap="none" spc="0" normalizeH="0" baseline="0" noProof="0" dirty="0" smtClean="0">
                  <a:ln>
                    <a:noFill/>
                  </a:ln>
                  <a:solidFill>
                    <a:srgbClr val="000000">
                      <a:lumMod val="75000"/>
                      <a:lumOff val="25000"/>
                    </a:srgbClr>
                  </a:solidFill>
                  <a:effectLst/>
                  <a:uLnTx/>
                  <a:uFillTx/>
                  <a:latin typeface="Arial" charset="0"/>
                  <a:ea typeface="微软雅黑" charset="-122"/>
                  <a:cs typeface="+mn-cs"/>
                </a:rPr>
                <a:t>日</a:t>
              </a:r>
              <a:endParaRPr kumimoji="0" lang="zh-CN" altLang="en-US" sz="1200" b="0" i="0" u="none" strike="noStrike" kern="1200" cap="none" spc="0" normalizeH="0" baseline="0" noProof="0" dirty="0">
                <a:ln>
                  <a:noFill/>
                </a:ln>
                <a:solidFill>
                  <a:srgbClr val="000000">
                    <a:lumMod val="75000"/>
                    <a:lumOff val="25000"/>
                  </a:srgbClr>
                </a:solidFill>
                <a:effectLst/>
                <a:uLnTx/>
                <a:uFillTx/>
                <a:latin typeface="Arial" charset="0"/>
                <a:ea typeface="微软雅黑"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1C74C5-49C3-4B91-9805-E5C47E5A7A90}" type="slidenum">
              <a:rPr lang="zh-CN" altLang="en-US" smtClean="0"/>
              <a:t>10</a:t>
            </a:fld>
            <a:endParaRPr lang="zh-CN" altLang="en-US" dirty="0"/>
          </a:p>
        </p:txBody>
      </p:sp>
      <p:pic>
        <p:nvPicPr>
          <p:cNvPr id="2050" name="Picture 2" descr="https://ss3.bdstatic.com/70cFv8Sh_Q1YnxGkpoWK1HF6hhy/it/u=2997080556,353237037&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416" y="0"/>
            <a:ext cx="10629024" cy="68134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000" advTm="0">
        <p14:reveal/>
      </p:transition>
    </mc:Choice>
    <mc:Fallback xmlns="">
      <p:transition spd="slow"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 xmlns:a16="http://schemas.microsoft.com/office/drawing/2014/main" id="{5D08A8E3-D12B-4367-BE51-4CA9F45D6BDE}"/>
              </a:ext>
            </a:extLst>
          </p:cNvPr>
          <p:cNvSpPr>
            <a:spLocks noGrp="1"/>
          </p:cNvSpPr>
          <p:nvPr>
            <p:ph type="sldNum" sz="quarter" idx="12"/>
          </p:nvPr>
        </p:nvSpPr>
        <p:spPr/>
        <p:txBody>
          <a:bodyPr/>
          <a:lstStyle/>
          <a:p>
            <a:fld id="{791C74C5-49C3-4B91-9805-E5C47E5A7A90}" type="slidenum">
              <a:rPr lang="zh-CN" altLang="en-US" smtClean="0"/>
              <a:t>11</a:t>
            </a:fld>
            <a:endParaRPr lang="zh-CN" altLang="en-US" dirty="0"/>
          </a:p>
        </p:txBody>
      </p:sp>
      <p:sp>
        <p:nvSpPr>
          <p:cNvPr id="3" name="TextBox 2"/>
          <p:cNvSpPr txBox="1"/>
          <p:nvPr/>
        </p:nvSpPr>
        <p:spPr>
          <a:xfrm>
            <a:off x="1375644" y="849664"/>
            <a:ext cx="8982159" cy="1200329"/>
          </a:xfrm>
          <a:prstGeom prst="rect">
            <a:avLst/>
          </a:prstGeom>
          <a:noFill/>
        </p:spPr>
        <p:txBody>
          <a:bodyPr wrap="square" rtlCol="0">
            <a:spAutoFit/>
          </a:bodyPr>
          <a:lstStyle/>
          <a:p>
            <a:r>
              <a:rPr lang="zh-CN" altLang="en-US" dirty="0" smtClean="0"/>
              <a:t>除了感叹使用原生</a:t>
            </a:r>
            <a:r>
              <a:rPr lang="en-US" altLang="zh-CN" dirty="0" smtClean="0"/>
              <a:t>NIO</a:t>
            </a:r>
            <a:r>
              <a:rPr lang="zh-CN" altLang="en-US" dirty="0" smtClean="0"/>
              <a:t>实现的复杂、吃惊</a:t>
            </a:r>
            <a:r>
              <a:rPr lang="zh-CN" altLang="en-US" dirty="0"/>
              <a:t>、</a:t>
            </a:r>
            <a:r>
              <a:rPr lang="zh-CN" altLang="en-US" dirty="0" smtClean="0"/>
              <a:t>一头雾水外，这里还应该有思考，思考还有没有更好的办法，比如导入一个</a:t>
            </a:r>
            <a:r>
              <a:rPr lang="en-US" altLang="zh-CN" dirty="0" smtClean="0"/>
              <a:t>jar</a:t>
            </a:r>
            <a:r>
              <a:rPr lang="zh-CN" altLang="en-US" dirty="0" smtClean="0"/>
              <a:t>就能快速进行高并发高性能的网络编程开发，带着疑惑，那么</a:t>
            </a:r>
            <a:r>
              <a:rPr lang="zh-CN" altLang="en-US" dirty="0"/>
              <a:t>，</a:t>
            </a:r>
            <a:r>
              <a:rPr lang="zh-CN" altLang="en-US" dirty="0" smtClean="0"/>
              <a:t>我们在</a:t>
            </a:r>
            <a:r>
              <a:rPr lang="en-US" altLang="zh-CN" dirty="0" smtClean="0"/>
              <a:t>CSDN</a:t>
            </a:r>
            <a:r>
              <a:rPr lang="zh-CN" altLang="en-US" dirty="0" smtClean="0"/>
              <a:t>检索了下：“如何实现高并发高性能程序设计”果不其然，还真有这样的框架：</a:t>
            </a:r>
            <a:r>
              <a:rPr lang="en-US" altLang="zh-CN" dirty="0" err="1" smtClean="0"/>
              <a:t>Netty</a:t>
            </a:r>
            <a:r>
              <a:rPr lang="en-US" altLang="zh-CN" dirty="0" smtClean="0"/>
              <a:t>!</a:t>
            </a:r>
          </a:p>
        </p:txBody>
      </p:sp>
      <p:sp>
        <p:nvSpPr>
          <p:cNvPr id="4" name="矩形 3"/>
          <p:cNvSpPr/>
          <p:nvPr/>
        </p:nvSpPr>
        <p:spPr>
          <a:xfrm>
            <a:off x="378035" y="135987"/>
            <a:ext cx="1423788" cy="523220"/>
          </a:xfrm>
          <a:prstGeom prst="rect">
            <a:avLst/>
          </a:prstGeom>
        </p:spPr>
        <p:txBody>
          <a:bodyPr wrap="none">
            <a:spAutoFit/>
          </a:bodyPr>
          <a:lstStyle/>
          <a:p>
            <a:r>
              <a:rPr lang="en-US" altLang="zh-CN"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What</a:t>
            </a:r>
            <a:r>
              <a:rPr lang="zh-CN" altLang="en-US"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a:t>
            </a:r>
            <a:endParaRPr lang="zh-CN" altLang="en-US" sz="2800" b="1" dirty="0">
              <a:solidFill>
                <a:schemeClr val="accent1">
                  <a:lumMod val="75000"/>
                </a:schemeClr>
              </a:solidFill>
              <a:effectLst>
                <a:outerShdw blurRad="38100" dist="38100" dir="2700000" algn="tl">
                  <a:srgbClr val="000000">
                    <a:alpha val="43137"/>
                  </a:srgbClr>
                </a:outerShdw>
              </a:effectLst>
              <a:ea typeface="宋体" panose="02010600030101010101" pitchFamily="2"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644" y="1995463"/>
            <a:ext cx="9183286" cy="3104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17809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12</a:t>
            </a:fld>
            <a:endParaRPr lang="zh-CN" altLang="en-US" dirty="0"/>
          </a:p>
        </p:txBody>
      </p:sp>
      <p:sp>
        <p:nvSpPr>
          <p:cNvPr id="3" name="TextBox 2"/>
          <p:cNvSpPr txBox="1"/>
          <p:nvPr/>
        </p:nvSpPr>
        <p:spPr>
          <a:xfrm>
            <a:off x="537918" y="349191"/>
            <a:ext cx="11041785" cy="2585323"/>
          </a:xfrm>
          <a:prstGeom prst="rect">
            <a:avLst/>
          </a:prstGeom>
          <a:noFill/>
        </p:spPr>
        <p:txBody>
          <a:bodyPr wrap="square" rtlCol="0">
            <a:spAutoFit/>
          </a:bodyPr>
          <a:lstStyle/>
          <a:p>
            <a:r>
              <a:rPr lang="zh-CN" altLang="en-US" dirty="0"/>
              <a:t>官</a:t>
            </a:r>
            <a:r>
              <a:rPr lang="zh-CN" altLang="en-US" dirty="0" smtClean="0"/>
              <a:t>网：</a:t>
            </a:r>
            <a:r>
              <a:rPr lang="en-US" altLang="zh-CN" dirty="0">
                <a:ea typeface="宋体" charset="-122"/>
                <a:hlinkClick r:id="rId2"/>
              </a:rPr>
              <a:t>https://netty.io</a:t>
            </a:r>
            <a:r>
              <a:rPr lang="en-US" altLang="zh-CN" dirty="0" smtClean="0">
                <a:ea typeface="宋体" charset="-122"/>
                <a:hlinkClick r:id="rId2"/>
              </a:rPr>
              <a:t>/</a:t>
            </a:r>
            <a:endParaRPr lang="en-US" altLang="zh-CN" dirty="0" smtClean="0">
              <a:ea typeface="宋体" charset="-122"/>
            </a:endParaRPr>
          </a:p>
          <a:p>
            <a:r>
              <a:rPr lang="en-US" altLang="zh-CN" dirty="0" smtClean="0">
                <a:ea typeface="宋体" charset="-122"/>
              </a:rPr>
              <a:t>  </a:t>
            </a:r>
            <a:endParaRPr lang="en-US" altLang="zh-CN" dirty="0" smtClean="0"/>
          </a:p>
          <a:p>
            <a:pPr marL="342900" indent="-342900">
              <a:buAutoNum type="arabicPeriod"/>
            </a:pPr>
            <a:r>
              <a:rPr lang="en-US" altLang="zh-CN" dirty="0" err="1" smtClean="0"/>
              <a:t>Netty</a:t>
            </a:r>
            <a:r>
              <a:rPr lang="en-US" altLang="zh-CN" dirty="0"/>
              <a:t> </a:t>
            </a:r>
            <a:r>
              <a:rPr lang="zh-CN" altLang="en-US" dirty="0"/>
              <a:t>是由 </a:t>
            </a:r>
            <a:r>
              <a:rPr lang="en-US" altLang="zh-CN" dirty="0"/>
              <a:t>JBOSS </a:t>
            </a:r>
            <a:r>
              <a:rPr lang="zh-CN" altLang="en-US" dirty="0"/>
              <a:t>提供的一个 </a:t>
            </a:r>
            <a:r>
              <a:rPr lang="en-US" altLang="zh-CN" dirty="0"/>
              <a:t>Java </a:t>
            </a:r>
            <a:r>
              <a:rPr lang="zh-CN" altLang="en-US" dirty="0"/>
              <a:t>开源框架，现为 </a:t>
            </a:r>
            <a:r>
              <a:rPr lang="en-US" altLang="zh-CN" dirty="0" err="1"/>
              <a:t>Github</a:t>
            </a:r>
            <a:r>
              <a:rPr lang="en-US" altLang="zh-CN" dirty="0"/>
              <a:t> </a:t>
            </a:r>
            <a:r>
              <a:rPr lang="zh-CN" altLang="en-US" dirty="0"/>
              <a:t>上的独立</a:t>
            </a:r>
            <a:r>
              <a:rPr lang="zh-CN" altLang="en-US" dirty="0" smtClean="0"/>
              <a:t>项目。</a:t>
            </a:r>
            <a:r>
              <a:rPr lang="en-US" altLang="zh-CN" dirty="0" smtClean="0">
                <a:hlinkClick r:id="rId3"/>
              </a:rPr>
              <a:t>https</a:t>
            </a:r>
            <a:r>
              <a:rPr lang="en-US" altLang="zh-CN" dirty="0">
                <a:hlinkClick r:id="rId3"/>
              </a:rPr>
              <a:t>://</a:t>
            </a:r>
            <a:r>
              <a:rPr lang="en-US" altLang="zh-CN" dirty="0" smtClean="0">
                <a:hlinkClick r:id="rId3"/>
              </a:rPr>
              <a:t>github.com/netty/netty</a:t>
            </a:r>
            <a:endParaRPr lang="zh-CN" altLang="en-US" dirty="0"/>
          </a:p>
          <a:p>
            <a:r>
              <a:rPr lang="en-US" altLang="zh-CN" dirty="0" smtClean="0"/>
              <a:t>2. </a:t>
            </a:r>
            <a:r>
              <a:rPr lang="en-US" altLang="zh-CN" dirty="0" err="1" smtClean="0"/>
              <a:t>Netty</a:t>
            </a:r>
            <a:r>
              <a:rPr lang="en-US" altLang="zh-CN" dirty="0"/>
              <a:t> </a:t>
            </a:r>
            <a:r>
              <a:rPr lang="zh-CN" altLang="en-US" dirty="0"/>
              <a:t>是一个异步的、基于事件驱动的网络应用框架，用以快速开发高性能、高可靠性的网络 </a:t>
            </a:r>
            <a:r>
              <a:rPr lang="en-US" altLang="zh-CN" dirty="0"/>
              <a:t>IO </a:t>
            </a:r>
            <a:r>
              <a:rPr lang="zh-CN" altLang="en-US" dirty="0"/>
              <a:t>程序。</a:t>
            </a:r>
          </a:p>
          <a:p>
            <a:r>
              <a:rPr lang="en-US" altLang="zh-CN" dirty="0" smtClean="0"/>
              <a:t>3. </a:t>
            </a:r>
            <a:r>
              <a:rPr lang="en-US" altLang="zh-CN" dirty="0" err="1" smtClean="0"/>
              <a:t>Netty</a:t>
            </a:r>
            <a:r>
              <a:rPr lang="en-US" altLang="zh-CN" dirty="0"/>
              <a:t> </a:t>
            </a:r>
            <a:r>
              <a:rPr lang="zh-CN" altLang="en-US" dirty="0"/>
              <a:t>主要针对在 </a:t>
            </a:r>
            <a:r>
              <a:rPr lang="en-US" altLang="zh-CN" dirty="0"/>
              <a:t>TCP </a:t>
            </a:r>
            <a:r>
              <a:rPr lang="zh-CN" altLang="en-US" dirty="0"/>
              <a:t>协议下，面向 </a:t>
            </a:r>
            <a:r>
              <a:rPr lang="en-US" altLang="zh-CN" dirty="0"/>
              <a:t>Client </a:t>
            </a:r>
            <a:r>
              <a:rPr lang="zh-CN" altLang="en-US" dirty="0"/>
              <a:t>端的高并发应用，或者 </a:t>
            </a:r>
            <a:r>
              <a:rPr lang="en-US" altLang="zh-CN" dirty="0"/>
              <a:t>Peer-to-Peer </a:t>
            </a:r>
            <a:r>
              <a:rPr lang="zh-CN" altLang="en-US" dirty="0"/>
              <a:t>场景下的大量数据持续传输的应用。</a:t>
            </a:r>
          </a:p>
          <a:p>
            <a:r>
              <a:rPr lang="en-US" altLang="zh-CN" dirty="0" smtClean="0"/>
              <a:t>4. </a:t>
            </a:r>
            <a:r>
              <a:rPr lang="en-US" altLang="zh-CN" dirty="0" err="1" smtClean="0"/>
              <a:t>Netty</a:t>
            </a:r>
            <a:r>
              <a:rPr lang="en-US" altLang="zh-CN" dirty="0"/>
              <a:t> </a:t>
            </a:r>
            <a:r>
              <a:rPr lang="zh-CN" altLang="en-US" dirty="0"/>
              <a:t>本质是一个 </a:t>
            </a:r>
            <a:r>
              <a:rPr lang="en-US" altLang="zh-CN" dirty="0"/>
              <a:t>NIO </a:t>
            </a:r>
            <a:r>
              <a:rPr lang="zh-CN" altLang="en-US" dirty="0"/>
              <a:t>框架，适用于服务器通讯相关的多种应用场景。</a:t>
            </a:r>
          </a:p>
          <a:p>
            <a:r>
              <a:rPr lang="en-US" altLang="zh-CN" dirty="0" smtClean="0"/>
              <a:t>5. </a:t>
            </a:r>
            <a:r>
              <a:rPr lang="zh-CN" altLang="en-US" dirty="0" smtClean="0"/>
              <a:t>要</a:t>
            </a:r>
            <a:r>
              <a:rPr lang="zh-CN" altLang="en-US" dirty="0"/>
              <a:t>透彻理解 </a:t>
            </a:r>
            <a:r>
              <a:rPr lang="en-US" altLang="zh-CN" dirty="0" err="1"/>
              <a:t>Netty</a:t>
            </a:r>
            <a:r>
              <a:rPr lang="zh-CN" altLang="en-US" dirty="0"/>
              <a:t>，需要先学习 </a:t>
            </a:r>
            <a:r>
              <a:rPr lang="en-US" altLang="zh-CN" dirty="0"/>
              <a:t>NIO</a:t>
            </a:r>
            <a:r>
              <a:rPr lang="zh-CN" altLang="en-US" dirty="0"/>
              <a:t>，这样我们才能阅读 </a:t>
            </a:r>
            <a:r>
              <a:rPr lang="en-US" altLang="zh-CN" dirty="0" err="1"/>
              <a:t>Netty</a:t>
            </a:r>
            <a:r>
              <a:rPr lang="en-US" altLang="zh-CN" dirty="0"/>
              <a:t> </a:t>
            </a:r>
            <a:r>
              <a:rPr lang="zh-CN" altLang="en-US" dirty="0"/>
              <a:t>的源码。</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7801" y="2309765"/>
            <a:ext cx="8431901" cy="3456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509" y="2309766"/>
            <a:ext cx="321945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46463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13</a:t>
            </a:fld>
            <a:endParaRPr lang="zh-CN" altLang="en-US" dirty="0"/>
          </a:p>
        </p:txBody>
      </p:sp>
      <p:sp>
        <p:nvSpPr>
          <p:cNvPr id="3" name="矩形 2"/>
          <p:cNvSpPr/>
          <p:nvPr/>
        </p:nvSpPr>
        <p:spPr>
          <a:xfrm>
            <a:off x="752948" y="676825"/>
            <a:ext cx="4782004" cy="840230"/>
          </a:xfrm>
          <a:prstGeom prst="rect">
            <a:avLst/>
          </a:prstGeom>
        </p:spPr>
        <p:txBody>
          <a:bodyPr wrap="square">
            <a:spAutoFit/>
          </a:bodyPr>
          <a:lstStyle/>
          <a:p>
            <a:pPr>
              <a:lnSpc>
                <a:spcPct val="90000"/>
              </a:lnSpc>
              <a:spcBef>
                <a:spcPct val="20000"/>
              </a:spcBef>
              <a:buClr>
                <a:schemeClr val="tx1"/>
              </a:buClr>
              <a:buSzPct val="70000"/>
            </a:pPr>
            <a:r>
              <a:rPr lang="en-US" altLang="zh-CN" sz="3200" b="1" dirty="0" err="1">
                <a:solidFill>
                  <a:srgbClr val="00B0F0"/>
                </a:solidFill>
              </a:rPr>
              <a:t>Netty</a:t>
            </a:r>
            <a:r>
              <a:rPr lang="zh-CN" altLang="en-US" sz="3200" b="1" dirty="0">
                <a:solidFill>
                  <a:srgbClr val="00B0F0"/>
                </a:solidFill>
              </a:rPr>
              <a:t>的优点</a:t>
            </a:r>
            <a:endParaRPr lang="en-US" altLang="zh-CN" sz="3200" b="1" dirty="0">
              <a:solidFill>
                <a:srgbClr val="00B0F0"/>
              </a:solidFill>
            </a:endParaRPr>
          </a:p>
          <a:p>
            <a:pPr>
              <a:lnSpc>
                <a:spcPct val="90000"/>
              </a:lnSpc>
              <a:spcBef>
                <a:spcPct val="20000"/>
              </a:spcBef>
              <a:buClr>
                <a:schemeClr val="tx1"/>
              </a:buClr>
              <a:buSzPct val="70000"/>
            </a:pPr>
            <a:endParaRPr lang="en-US" altLang="zh-CN" b="1" dirty="0"/>
          </a:p>
        </p:txBody>
      </p:sp>
      <p:sp>
        <p:nvSpPr>
          <p:cNvPr id="4" name="矩形 3"/>
          <p:cNvSpPr/>
          <p:nvPr/>
        </p:nvSpPr>
        <p:spPr>
          <a:xfrm>
            <a:off x="752947" y="1545299"/>
            <a:ext cx="10527349" cy="3970318"/>
          </a:xfrm>
          <a:prstGeom prst="rect">
            <a:avLst/>
          </a:prstGeom>
        </p:spPr>
        <p:txBody>
          <a:bodyPr wrap="square">
            <a:spAutoFit/>
          </a:bodyPr>
          <a:lstStyle/>
          <a:p>
            <a:r>
              <a:rPr lang="en-US" altLang="zh-CN" dirty="0" err="1"/>
              <a:t>Netty</a:t>
            </a:r>
            <a:r>
              <a:rPr lang="en-US" altLang="zh-CN" dirty="0"/>
              <a:t> </a:t>
            </a:r>
            <a:r>
              <a:rPr lang="zh-CN" altLang="en-US" dirty="0"/>
              <a:t>对 </a:t>
            </a:r>
            <a:r>
              <a:rPr lang="en-US" altLang="zh-CN" dirty="0"/>
              <a:t>JDK </a:t>
            </a:r>
            <a:r>
              <a:rPr lang="zh-CN" altLang="en-US" dirty="0"/>
              <a:t>自带的 </a:t>
            </a:r>
            <a:r>
              <a:rPr lang="en-US" altLang="zh-CN" dirty="0"/>
              <a:t>NIO </a:t>
            </a:r>
            <a:r>
              <a:rPr lang="zh-CN" altLang="en-US" dirty="0"/>
              <a:t>的 </a:t>
            </a:r>
            <a:r>
              <a:rPr lang="en-US" altLang="zh-CN" dirty="0"/>
              <a:t>API </a:t>
            </a:r>
            <a:r>
              <a:rPr lang="zh-CN" altLang="en-US" dirty="0"/>
              <a:t>进行了封装，解决</a:t>
            </a:r>
            <a:r>
              <a:rPr lang="zh-CN" altLang="en-US" dirty="0" smtClean="0"/>
              <a:t>了使用原生</a:t>
            </a:r>
            <a:r>
              <a:rPr lang="en-US" altLang="zh-CN" dirty="0" smtClean="0"/>
              <a:t>NIO</a:t>
            </a:r>
            <a:r>
              <a:rPr lang="zh-CN" altLang="en-US" dirty="0" smtClean="0"/>
              <a:t>开发的诸多问题</a:t>
            </a:r>
            <a:r>
              <a:rPr lang="zh-CN" altLang="en-US" dirty="0"/>
              <a:t>。</a:t>
            </a:r>
          </a:p>
          <a:p>
            <a:pPr marL="342900" indent="-342900">
              <a:buAutoNum type="arabicParenR"/>
            </a:pPr>
            <a:r>
              <a:rPr lang="zh-CN" altLang="en-US" dirty="0"/>
              <a:t>设计优雅：适用于各种传输类型的统一 </a:t>
            </a:r>
            <a:r>
              <a:rPr lang="en-US" altLang="zh-CN" dirty="0"/>
              <a:t>API </a:t>
            </a:r>
            <a:r>
              <a:rPr lang="zh-CN" altLang="en-US" dirty="0"/>
              <a:t>阻塞和非阻塞 </a:t>
            </a:r>
            <a:r>
              <a:rPr lang="en-US" altLang="zh-CN" dirty="0"/>
              <a:t>Socket</a:t>
            </a:r>
            <a:r>
              <a:rPr lang="zh-CN" altLang="en-US" dirty="0"/>
              <a:t>；基于灵活且可扩展的事件模型，可以清晰地分离关注点；高度可定制的线程模型 </a:t>
            </a:r>
            <a:r>
              <a:rPr lang="en-US" altLang="zh-CN" dirty="0"/>
              <a:t>- </a:t>
            </a:r>
            <a:r>
              <a:rPr lang="zh-CN" altLang="en-US" dirty="0"/>
              <a:t>单线程，一个或多个线程池</a:t>
            </a:r>
            <a:r>
              <a:rPr lang="en-US" altLang="zh-CN" dirty="0"/>
              <a:t>.</a:t>
            </a:r>
          </a:p>
          <a:p>
            <a:pPr marL="342900" indent="-342900">
              <a:buAutoNum type="arabicParenR"/>
            </a:pPr>
            <a:endParaRPr lang="en-US" altLang="zh-CN" dirty="0"/>
          </a:p>
          <a:p>
            <a:pPr marL="342900" indent="-342900">
              <a:buAutoNum type="arabicParenR"/>
            </a:pPr>
            <a:r>
              <a:rPr lang="zh-CN" altLang="en-US" dirty="0"/>
              <a:t>使用方便：详细记录的 </a:t>
            </a:r>
            <a:r>
              <a:rPr lang="en-US" altLang="zh-CN" dirty="0" err="1"/>
              <a:t>Javadoc</a:t>
            </a:r>
            <a:r>
              <a:rPr lang="zh-CN" altLang="en-US" dirty="0"/>
              <a:t>，用户指南和示例；没有其他依赖项，</a:t>
            </a:r>
            <a:r>
              <a:rPr lang="en-US" altLang="zh-CN" dirty="0"/>
              <a:t>JDK 5</a:t>
            </a:r>
            <a:r>
              <a:rPr lang="zh-CN" altLang="en-US" dirty="0"/>
              <a:t>（</a:t>
            </a:r>
            <a:r>
              <a:rPr lang="en-US" altLang="zh-CN" dirty="0" err="1"/>
              <a:t>Netty</a:t>
            </a:r>
            <a:r>
              <a:rPr lang="en-US" altLang="zh-CN" dirty="0"/>
              <a:t> 3.x</a:t>
            </a:r>
            <a:r>
              <a:rPr lang="zh-CN" altLang="en-US" dirty="0"/>
              <a:t>）或 </a:t>
            </a:r>
            <a:r>
              <a:rPr lang="en-US" altLang="zh-CN" dirty="0"/>
              <a:t>6</a:t>
            </a:r>
            <a:r>
              <a:rPr lang="zh-CN" altLang="en-US" dirty="0"/>
              <a:t>（</a:t>
            </a:r>
            <a:r>
              <a:rPr lang="en-US" altLang="zh-CN" dirty="0" err="1"/>
              <a:t>Netty</a:t>
            </a:r>
            <a:r>
              <a:rPr lang="en-US" altLang="zh-CN" dirty="0"/>
              <a:t> 4.x</a:t>
            </a:r>
            <a:r>
              <a:rPr lang="zh-CN" altLang="en-US" dirty="0"/>
              <a:t>）就足够了</a:t>
            </a:r>
            <a:r>
              <a:rPr lang="zh-CN" altLang="en-US" dirty="0" smtClean="0"/>
              <a:t>。</a:t>
            </a:r>
            <a:endParaRPr lang="en-US" altLang="zh-CN" dirty="0" smtClean="0"/>
          </a:p>
          <a:p>
            <a:pPr marL="342900" indent="-342900">
              <a:buAutoNum type="arabicParenR"/>
            </a:pPr>
            <a:endParaRPr lang="en-US" altLang="zh-CN" dirty="0"/>
          </a:p>
          <a:p>
            <a:pPr marL="342900" indent="-342900">
              <a:buAutoNum type="arabicParenR"/>
            </a:pPr>
            <a:r>
              <a:rPr lang="zh-CN" altLang="en-US" dirty="0"/>
              <a:t>高性能、吞吐量更高：延迟更低；减少资源消耗；最小化不必要的内存复制。</a:t>
            </a:r>
            <a:endParaRPr lang="en-US" altLang="zh-CN" dirty="0"/>
          </a:p>
          <a:p>
            <a:pPr marL="342900" indent="-342900">
              <a:buAutoNum type="arabicParenR"/>
            </a:pPr>
            <a:endParaRPr lang="en-US" altLang="zh-CN" dirty="0"/>
          </a:p>
          <a:p>
            <a:pPr marL="342900" indent="-342900">
              <a:buAutoNum type="arabicParenR"/>
            </a:pPr>
            <a:r>
              <a:rPr lang="zh-CN" altLang="en-US" dirty="0"/>
              <a:t>安全：完整的 </a:t>
            </a:r>
            <a:r>
              <a:rPr lang="en-US" altLang="zh-CN" dirty="0"/>
              <a:t>SSL/TLS </a:t>
            </a:r>
            <a:r>
              <a:rPr lang="zh-CN" altLang="en-US" dirty="0"/>
              <a:t>和 </a:t>
            </a:r>
            <a:r>
              <a:rPr lang="en-US" altLang="zh-CN" dirty="0" err="1"/>
              <a:t>StartTLS</a:t>
            </a:r>
            <a:r>
              <a:rPr lang="en-US" altLang="zh-CN" dirty="0"/>
              <a:t> </a:t>
            </a:r>
            <a:r>
              <a:rPr lang="zh-CN" altLang="en-US" dirty="0"/>
              <a:t>支持</a:t>
            </a:r>
            <a:r>
              <a:rPr lang="zh-CN" altLang="en-US" dirty="0" smtClean="0"/>
              <a:t>。</a:t>
            </a:r>
            <a:endParaRPr lang="en-US" altLang="zh-CN" dirty="0" smtClean="0"/>
          </a:p>
          <a:p>
            <a:pPr marL="342900" indent="-342900">
              <a:buAutoNum type="arabicParenR"/>
            </a:pPr>
            <a:endParaRPr lang="en-US" altLang="zh-CN" dirty="0"/>
          </a:p>
          <a:p>
            <a:pPr marL="342900" indent="-342900">
              <a:buAutoNum type="arabicParenR"/>
            </a:pPr>
            <a:r>
              <a:rPr lang="zh-CN" altLang="en-US" dirty="0"/>
              <a:t>社区活跃、不断更新：社区活跃，版本迭代周期短，发现的 </a:t>
            </a:r>
            <a:r>
              <a:rPr lang="en-US" altLang="zh-CN" dirty="0"/>
              <a:t>Bug </a:t>
            </a:r>
            <a:r>
              <a:rPr lang="zh-CN" altLang="en-US" dirty="0"/>
              <a:t>可以被及时修复，同时，更多的新功能会被加入</a:t>
            </a:r>
          </a:p>
          <a:p>
            <a:endParaRPr lang="en-US" altLang="zh-CN" dirty="0"/>
          </a:p>
        </p:txBody>
      </p:sp>
    </p:spTree>
    <p:extLst>
      <p:ext uri="{BB962C8B-B14F-4D97-AF65-F5344CB8AC3E}">
        <p14:creationId xmlns:p14="http://schemas.microsoft.com/office/powerpoint/2010/main" val="20539058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14</a:t>
            </a:fld>
            <a:endParaRPr lang="zh-CN" altLang="en-US" dirty="0"/>
          </a:p>
        </p:txBody>
      </p:sp>
      <p:sp>
        <p:nvSpPr>
          <p:cNvPr id="3" name="矩形 2"/>
          <p:cNvSpPr/>
          <p:nvPr/>
        </p:nvSpPr>
        <p:spPr>
          <a:xfrm>
            <a:off x="752948" y="676825"/>
            <a:ext cx="4782004" cy="535531"/>
          </a:xfrm>
          <a:prstGeom prst="rect">
            <a:avLst/>
          </a:prstGeom>
        </p:spPr>
        <p:txBody>
          <a:bodyPr wrap="square">
            <a:spAutoFit/>
          </a:bodyPr>
          <a:lstStyle/>
          <a:p>
            <a:pPr>
              <a:lnSpc>
                <a:spcPct val="90000"/>
              </a:lnSpc>
              <a:spcBef>
                <a:spcPct val="20000"/>
              </a:spcBef>
              <a:buClr>
                <a:schemeClr val="tx1"/>
              </a:buClr>
              <a:buSzPct val="70000"/>
            </a:pPr>
            <a:r>
              <a:rPr lang="en-US" altLang="zh-CN" sz="3200" b="1" dirty="0" err="1">
                <a:solidFill>
                  <a:srgbClr val="00B0F0"/>
                </a:solidFill>
              </a:rPr>
              <a:t>Netty</a:t>
            </a:r>
            <a:r>
              <a:rPr lang="zh-CN" altLang="en-US" sz="3200" b="1" dirty="0" smtClean="0">
                <a:solidFill>
                  <a:srgbClr val="00B0F0"/>
                </a:solidFill>
              </a:rPr>
              <a:t>的版本</a:t>
            </a:r>
            <a:endParaRPr lang="en-US" altLang="zh-CN" b="1" dirty="0"/>
          </a:p>
        </p:txBody>
      </p:sp>
      <p:sp>
        <p:nvSpPr>
          <p:cNvPr id="6" name="TextBox 5"/>
          <p:cNvSpPr txBox="1"/>
          <p:nvPr/>
        </p:nvSpPr>
        <p:spPr>
          <a:xfrm>
            <a:off x="752948" y="1558540"/>
            <a:ext cx="10333529" cy="1477328"/>
          </a:xfrm>
          <a:prstGeom prst="rect">
            <a:avLst/>
          </a:prstGeom>
          <a:noFill/>
        </p:spPr>
        <p:txBody>
          <a:bodyPr wrap="square" rtlCol="0">
            <a:spAutoFit/>
          </a:bodyPr>
          <a:lstStyle/>
          <a:p>
            <a:r>
              <a:rPr lang="en-US" altLang="zh-CN" dirty="0" err="1"/>
              <a:t>Netty</a:t>
            </a:r>
            <a:r>
              <a:rPr lang="en-US" altLang="zh-CN" dirty="0"/>
              <a:t> </a:t>
            </a:r>
            <a:r>
              <a:rPr lang="zh-CN" altLang="en-US" dirty="0"/>
              <a:t>版本分为 </a:t>
            </a:r>
            <a:r>
              <a:rPr lang="en-US" altLang="zh-CN" dirty="0" err="1"/>
              <a:t>Netty</a:t>
            </a:r>
            <a:r>
              <a:rPr lang="en-US" altLang="zh-CN" dirty="0"/>
              <a:t> 3.x </a:t>
            </a:r>
            <a:r>
              <a:rPr lang="zh-CN" altLang="en-US" dirty="0"/>
              <a:t>和 </a:t>
            </a:r>
            <a:r>
              <a:rPr lang="en-US" altLang="zh-CN" dirty="0" err="1"/>
              <a:t>Netty</a:t>
            </a:r>
            <a:r>
              <a:rPr lang="en-US" altLang="zh-CN" dirty="0"/>
              <a:t> 4.x</a:t>
            </a:r>
            <a:r>
              <a:rPr lang="zh-CN" altLang="en-US" dirty="0"/>
              <a:t>、</a:t>
            </a:r>
            <a:r>
              <a:rPr lang="en-US" altLang="zh-CN" dirty="0" err="1"/>
              <a:t>Netty</a:t>
            </a:r>
            <a:r>
              <a:rPr lang="en-US" altLang="zh-CN" dirty="0"/>
              <a:t> 5.x</a:t>
            </a:r>
          </a:p>
          <a:p>
            <a:r>
              <a:rPr lang="zh-CN" altLang="en-US" dirty="0"/>
              <a:t>因为 </a:t>
            </a:r>
            <a:r>
              <a:rPr lang="en-US" altLang="zh-CN" dirty="0" err="1"/>
              <a:t>Netty</a:t>
            </a:r>
            <a:r>
              <a:rPr lang="en-US" altLang="zh-CN" dirty="0"/>
              <a:t> 5 </a:t>
            </a:r>
            <a:r>
              <a:rPr lang="zh-CN" altLang="en-US" dirty="0"/>
              <a:t>出现重大 </a:t>
            </a:r>
            <a:r>
              <a:rPr lang="en-US" altLang="zh-CN" dirty="0"/>
              <a:t>bug</a:t>
            </a:r>
            <a:r>
              <a:rPr lang="zh-CN" altLang="en-US" dirty="0"/>
              <a:t>，已经被官网废弃了，目前推荐使用的是 </a:t>
            </a:r>
            <a:r>
              <a:rPr lang="en-US" altLang="zh-CN" dirty="0" err="1"/>
              <a:t>Netty</a:t>
            </a:r>
            <a:r>
              <a:rPr lang="en-US" altLang="zh-CN" dirty="0"/>
              <a:t> 4.x</a:t>
            </a:r>
            <a:r>
              <a:rPr lang="zh-CN" altLang="en-US" dirty="0"/>
              <a:t>的稳定版本</a:t>
            </a:r>
          </a:p>
          <a:p>
            <a:r>
              <a:rPr lang="zh-CN" altLang="en-US" dirty="0"/>
              <a:t>目前在官网可下载的版本 </a:t>
            </a:r>
            <a:r>
              <a:rPr lang="en-US" altLang="zh-CN" dirty="0" err="1"/>
              <a:t>Netty</a:t>
            </a:r>
            <a:r>
              <a:rPr lang="en-US" altLang="zh-CN" dirty="0"/>
              <a:t> 3.x</a:t>
            </a:r>
            <a:r>
              <a:rPr lang="zh-CN" altLang="en-US" dirty="0"/>
              <a:t>、</a:t>
            </a:r>
            <a:r>
              <a:rPr lang="en-US" altLang="zh-CN" dirty="0" err="1"/>
              <a:t>Netty</a:t>
            </a:r>
            <a:r>
              <a:rPr lang="en-US" altLang="zh-CN" dirty="0"/>
              <a:t> 4.0.x </a:t>
            </a:r>
            <a:r>
              <a:rPr lang="zh-CN" altLang="en-US" dirty="0"/>
              <a:t>和 </a:t>
            </a:r>
            <a:r>
              <a:rPr lang="en-US" altLang="zh-CN" dirty="0" err="1"/>
              <a:t>Netty</a:t>
            </a:r>
            <a:r>
              <a:rPr lang="en-US" altLang="zh-CN" dirty="0"/>
              <a:t> 4.1.x</a:t>
            </a:r>
          </a:p>
          <a:p>
            <a:r>
              <a:rPr lang="en-US" altLang="zh-CN" dirty="0" err="1" smtClean="0"/>
              <a:t>Netty</a:t>
            </a:r>
            <a:r>
              <a:rPr lang="en-US" altLang="zh-CN" dirty="0"/>
              <a:t> </a:t>
            </a:r>
            <a:r>
              <a:rPr lang="zh-CN" altLang="en-US" dirty="0"/>
              <a:t>下载地址</a:t>
            </a:r>
            <a:r>
              <a:rPr lang="zh-CN" altLang="en-US" dirty="0" smtClean="0"/>
              <a:t>：</a:t>
            </a:r>
            <a:r>
              <a:rPr lang="en-US" altLang="zh-CN" dirty="0">
                <a:hlinkClick r:id="rId2"/>
              </a:rPr>
              <a:t>https://</a:t>
            </a:r>
            <a:r>
              <a:rPr lang="en-US" altLang="zh-CN" dirty="0" smtClean="0">
                <a:hlinkClick r:id="rId2"/>
              </a:rPr>
              <a:t>netty.io/downloads.html</a:t>
            </a:r>
            <a:endParaRPr lang="en-US" altLang="zh-CN" dirty="0" smtClean="0"/>
          </a:p>
          <a:p>
            <a:endParaRPr lang="en-US" altLang="zh-CN" dirty="0" smtClean="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308" y="2951466"/>
            <a:ext cx="10419845" cy="2740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4683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4946650" y="1332068"/>
            <a:ext cx="2298700" cy="2060264"/>
          </a:xfrm>
          <a:custGeom>
            <a:avLst/>
            <a:gdLst>
              <a:gd name="connsiteX0" fmla="*/ 0 w 2298700"/>
              <a:gd name="connsiteY0" fmla="*/ 1293498 h 2060264"/>
              <a:gd name="connsiteX1" fmla="*/ 30100 w 2298700"/>
              <a:gd name="connsiteY1" fmla="*/ 1293498 h 2060264"/>
              <a:gd name="connsiteX2" fmla="*/ 30100 w 2298700"/>
              <a:gd name="connsiteY2" fmla="*/ 2030164 h 2060264"/>
              <a:gd name="connsiteX3" fmla="*/ 2268600 w 2298700"/>
              <a:gd name="connsiteY3" fmla="*/ 2030164 h 2060264"/>
              <a:gd name="connsiteX4" fmla="*/ 2268600 w 2298700"/>
              <a:gd name="connsiteY4" fmla="*/ 1293498 h 2060264"/>
              <a:gd name="connsiteX5" fmla="*/ 2298700 w 2298700"/>
              <a:gd name="connsiteY5" fmla="*/ 1293498 h 2060264"/>
              <a:gd name="connsiteX6" fmla="*/ 2298700 w 2298700"/>
              <a:gd name="connsiteY6" fmla="*/ 2060264 h 2060264"/>
              <a:gd name="connsiteX7" fmla="*/ 0 w 2298700"/>
              <a:gd name="connsiteY7" fmla="*/ 2060264 h 2060264"/>
              <a:gd name="connsiteX8" fmla="*/ 0 w 2298700"/>
              <a:gd name="connsiteY8" fmla="*/ 0 h 2060264"/>
              <a:gd name="connsiteX9" fmla="*/ 2298700 w 2298700"/>
              <a:gd name="connsiteY9" fmla="*/ 0 h 2060264"/>
              <a:gd name="connsiteX10" fmla="*/ 2298700 w 2298700"/>
              <a:gd name="connsiteY10" fmla="*/ 498664 h 2060264"/>
              <a:gd name="connsiteX11" fmla="*/ 2268600 w 2298700"/>
              <a:gd name="connsiteY11" fmla="*/ 498664 h 2060264"/>
              <a:gd name="connsiteX12" fmla="*/ 2268600 w 2298700"/>
              <a:gd name="connsiteY12" fmla="*/ 30100 h 2060264"/>
              <a:gd name="connsiteX13" fmla="*/ 30100 w 2298700"/>
              <a:gd name="connsiteY13" fmla="*/ 30100 h 2060264"/>
              <a:gd name="connsiteX14" fmla="*/ 30100 w 2298700"/>
              <a:gd name="connsiteY14" fmla="*/ 498664 h 2060264"/>
              <a:gd name="connsiteX15" fmla="*/ 0 w 2298700"/>
              <a:gd name="connsiteY15" fmla="*/ 498664 h 206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8700" h="2060264">
                <a:moveTo>
                  <a:pt x="0" y="1293498"/>
                </a:moveTo>
                <a:lnTo>
                  <a:pt x="30100" y="1293498"/>
                </a:lnTo>
                <a:lnTo>
                  <a:pt x="30100" y="2030164"/>
                </a:lnTo>
                <a:lnTo>
                  <a:pt x="2268600" y="2030164"/>
                </a:lnTo>
                <a:lnTo>
                  <a:pt x="2268600" y="1293498"/>
                </a:lnTo>
                <a:lnTo>
                  <a:pt x="2298700" y="1293498"/>
                </a:lnTo>
                <a:lnTo>
                  <a:pt x="2298700" y="2060264"/>
                </a:lnTo>
                <a:lnTo>
                  <a:pt x="0" y="2060264"/>
                </a:lnTo>
                <a:close/>
                <a:moveTo>
                  <a:pt x="0" y="0"/>
                </a:moveTo>
                <a:lnTo>
                  <a:pt x="2298700" y="0"/>
                </a:lnTo>
                <a:lnTo>
                  <a:pt x="2298700" y="498664"/>
                </a:lnTo>
                <a:lnTo>
                  <a:pt x="2268600" y="498664"/>
                </a:lnTo>
                <a:lnTo>
                  <a:pt x="2268600" y="30100"/>
                </a:lnTo>
                <a:lnTo>
                  <a:pt x="30100" y="30100"/>
                </a:lnTo>
                <a:lnTo>
                  <a:pt x="30100" y="498664"/>
                </a:lnTo>
                <a:lnTo>
                  <a:pt x="0" y="498664"/>
                </a:ln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4760157" y="1711485"/>
            <a:ext cx="2671693"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charset="0"/>
                <a:ea typeface="微软雅黑" charset="-122"/>
              </a:rPr>
              <a:t>PART 02</a:t>
            </a:r>
            <a:endParaRPr kumimoji="0" lang="zh-CN" altLang="en-US" sz="48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charset="0"/>
              <a:ea typeface="微软雅黑" charset="-122"/>
            </a:endParaRPr>
          </a:p>
        </p:txBody>
      </p:sp>
      <p:cxnSp>
        <p:nvCxnSpPr>
          <p:cNvPr id="5" name="直接连接符 4"/>
          <p:cNvCxnSpPr/>
          <p:nvPr/>
        </p:nvCxnSpPr>
        <p:spPr>
          <a:xfrm>
            <a:off x="5727700" y="2821332"/>
            <a:ext cx="736600" cy="0"/>
          </a:xfrm>
          <a:prstGeom prst="line">
            <a:avLst/>
          </a:prstGeom>
          <a:ln w="38100" cap="rnd">
            <a:gradFill flip="none" rotWithShape="1">
              <a:gsLst>
                <a:gs pos="0">
                  <a:schemeClr val="tx1">
                    <a:lumMod val="50000"/>
                    <a:lumOff val="50000"/>
                  </a:schemeClr>
                </a:gs>
                <a:gs pos="100000">
                  <a:schemeClr val="bg1">
                    <a:lumMod val="75000"/>
                  </a:schemeClr>
                </a:gs>
              </a:gsLst>
              <a:lin ang="2700000" scaled="1"/>
              <a:tileRect/>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721679" y="3816575"/>
            <a:ext cx="6161405" cy="52322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err="1">
                <a:solidFill>
                  <a:schemeClr val="tx1">
                    <a:lumMod val="65000"/>
                    <a:lumOff val="35000"/>
                  </a:schemeClr>
                </a:solidFill>
                <a:latin typeface="Arial" charset="0"/>
                <a:ea typeface="微软雅黑" charset="-122"/>
              </a:rPr>
              <a:t>Netty</a:t>
            </a:r>
            <a:r>
              <a:rPr lang="zh-CN" altLang="en-US" sz="2800" b="1" dirty="0">
                <a:solidFill>
                  <a:schemeClr val="tx1">
                    <a:lumMod val="65000"/>
                    <a:lumOff val="35000"/>
                  </a:schemeClr>
                </a:solidFill>
                <a:latin typeface="Arial" charset="0"/>
                <a:ea typeface="微软雅黑" charset="-122"/>
              </a:rPr>
              <a:t>应用场景和如何使用</a:t>
            </a:r>
          </a:p>
        </p:txBody>
      </p:sp>
      <p:sp>
        <p:nvSpPr>
          <p:cNvPr id="2" name="Slide Number Placeholder 1"/>
          <p:cNvSpPr>
            <a:spLocks noGrp="1"/>
          </p:cNvSpPr>
          <p:nvPr>
            <p:ph type="sldNum" sz="quarter" idx="12"/>
          </p:nvPr>
        </p:nvSpPr>
        <p:spPr/>
        <p:txBody>
          <a:bodyPr/>
          <a:lstStyle/>
          <a:p>
            <a:fld id="{791C74C5-49C3-4B91-9805-E5C47E5A7A90}" type="slidenum">
              <a:rPr lang="zh-CN" altLang="en-US" smtClean="0"/>
              <a:t>15</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3000" advTm="0">
        <p14:reveal/>
      </p:transition>
    </mc:Choice>
    <mc:Fallback xmlns="">
      <p:transition spd="slow" advTm="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33315" y="790735"/>
            <a:ext cx="2876878"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charset="0"/>
                <a:ea typeface="微软雅黑" charset="-122"/>
              </a:rPr>
              <a:t>PART </a:t>
            </a:r>
            <a:r>
              <a:rPr lang="en-US" altLang="zh-CN" sz="4800" b="1" dirty="0">
                <a:gradFill>
                  <a:gsLst>
                    <a:gs pos="0">
                      <a:srgbClr val="00D1FE">
                        <a:alpha val="95000"/>
                      </a:srgbClr>
                    </a:gs>
                    <a:gs pos="100000">
                      <a:srgbClr val="397CD5">
                        <a:alpha val="95000"/>
                      </a:srgbClr>
                    </a:gs>
                  </a:gsLst>
                  <a:lin ang="2700000" scaled="1"/>
                </a:gradFill>
                <a:latin typeface="Arial" charset="0"/>
                <a:ea typeface="微软雅黑" charset="-122"/>
              </a:rPr>
              <a:t>2</a:t>
            </a:r>
            <a:r>
              <a:rPr kumimoji="0" lang="en-US" altLang="zh-CN" sz="4800" b="1" i="0" u="none" strike="noStrike" kern="1200" cap="none" spc="0" normalizeH="0" baseline="0" noProof="0" dirty="0" smtClean="0">
                <a:ln>
                  <a:noFill/>
                </a:ln>
                <a:gradFill>
                  <a:gsLst>
                    <a:gs pos="0">
                      <a:srgbClr val="00D1FE">
                        <a:alpha val="95000"/>
                      </a:srgbClr>
                    </a:gs>
                    <a:gs pos="100000">
                      <a:srgbClr val="397CD5">
                        <a:alpha val="95000"/>
                      </a:srgbClr>
                    </a:gs>
                  </a:gsLst>
                  <a:lin ang="2700000" scaled="1"/>
                </a:gradFill>
                <a:effectLst/>
                <a:uLnTx/>
                <a:uFillTx/>
                <a:latin typeface="Arial" charset="0"/>
                <a:ea typeface="微软雅黑" charset="-122"/>
              </a:rPr>
              <a:t>-1</a:t>
            </a:r>
            <a:endParaRPr kumimoji="0" lang="zh-CN" altLang="en-US" sz="48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charset="0"/>
              <a:ea typeface="微软雅黑" charset="-122"/>
            </a:endParaRPr>
          </a:p>
        </p:txBody>
      </p:sp>
      <p:sp>
        <p:nvSpPr>
          <p:cNvPr id="2" name="Slide Number Placeholder 1"/>
          <p:cNvSpPr>
            <a:spLocks noGrp="1"/>
          </p:cNvSpPr>
          <p:nvPr>
            <p:ph type="sldNum" sz="quarter" idx="12"/>
          </p:nvPr>
        </p:nvSpPr>
        <p:spPr/>
        <p:txBody>
          <a:bodyPr/>
          <a:lstStyle/>
          <a:p>
            <a:fld id="{791C74C5-49C3-4B91-9805-E5C47E5A7A90}" type="slidenum">
              <a:rPr lang="zh-CN" altLang="en-US" smtClean="0"/>
              <a:t>16</a:t>
            </a:fld>
            <a:endParaRPr lang="zh-CN" altLang="en-US" dirty="0"/>
          </a:p>
        </p:txBody>
      </p:sp>
      <p:sp>
        <p:nvSpPr>
          <p:cNvPr id="6" name="文本框 5">
            <a:extLst>
              <a:ext uri="{FF2B5EF4-FFF2-40B4-BE49-F238E27FC236}">
                <a16:creationId xmlns="" xmlns:a16="http://schemas.microsoft.com/office/drawing/2014/main" id="{0EB41813-0E7B-4AA4-B788-6762AFCAE35D}"/>
              </a:ext>
            </a:extLst>
          </p:cNvPr>
          <p:cNvSpPr txBox="1"/>
          <p:nvPr/>
        </p:nvSpPr>
        <p:spPr>
          <a:xfrm>
            <a:off x="4426585" y="2910840"/>
            <a:ext cx="3567430" cy="518160"/>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2800" b="1" dirty="0" err="1" smtClean="0">
                <a:solidFill>
                  <a:schemeClr val="tx1">
                    <a:lumMod val="65000"/>
                    <a:lumOff val="35000"/>
                  </a:schemeClr>
                </a:solidFill>
              </a:rPr>
              <a:t>Netty</a:t>
            </a:r>
            <a:r>
              <a:rPr lang="zh-CN" altLang="en-US" sz="2800" b="1" dirty="0" smtClean="0">
                <a:solidFill>
                  <a:schemeClr val="tx1">
                    <a:lumMod val="65000"/>
                    <a:lumOff val="35000"/>
                  </a:schemeClr>
                </a:solidFill>
              </a:rPr>
              <a:t>的应用领域</a:t>
            </a:r>
            <a:endParaRPr lang="en-US" sz="2800" b="1" dirty="0">
              <a:solidFill>
                <a:schemeClr val="tx1">
                  <a:lumMod val="65000"/>
                  <a:lumOff val="35000"/>
                </a:schemeClr>
              </a:solidFill>
            </a:endParaRPr>
          </a:p>
        </p:txBody>
      </p:sp>
    </p:spTree>
    <p:extLst>
      <p:ext uri="{BB962C8B-B14F-4D97-AF65-F5344CB8AC3E}">
        <p14:creationId xmlns:p14="http://schemas.microsoft.com/office/powerpoint/2010/main" val="168031008"/>
      </p:ext>
    </p:extLst>
  </p:cSld>
  <p:clrMapOvr>
    <a:masterClrMapping/>
  </p:clrMapOvr>
  <mc:AlternateContent xmlns:mc="http://schemas.openxmlformats.org/markup-compatibility/2006" xmlns:p14="http://schemas.microsoft.com/office/powerpoint/2010/main">
    <mc:Choice Requires="p14">
      <p:transition spd="slow" p14:dur="3000" advTm="0">
        <p14:reveal/>
      </p:transition>
    </mc:Choice>
    <mc:Fallback xmlns="">
      <p:transition spd="slow" advTm="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 xmlns:a16="http://schemas.microsoft.com/office/drawing/2014/main" id="{5D08A8E3-D12B-4367-BE51-4CA9F45D6BDE}"/>
              </a:ext>
            </a:extLst>
          </p:cNvPr>
          <p:cNvSpPr>
            <a:spLocks noGrp="1"/>
          </p:cNvSpPr>
          <p:nvPr>
            <p:ph type="sldNum" sz="quarter" idx="12"/>
          </p:nvPr>
        </p:nvSpPr>
        <p:spPr/>
        <p:txBody>
          <a:bodyPr/>
          <a:lstStyle/>
          <a:p>
            <a:fld id="{791C74C5-49C3-4B91-9805-E5C47E5A7A90}" type="slidenum">
              <a:rPr lang="zh-CN" altLang="en-US" smtClean="0"/>
              <a:t>17</a:t>
            </a:fld>
            <a:endParaRPr lang="zh-CN" altLang="en-US" dirty="0"/>
          </a:p>
        </p:txBody>
      </p:sp>
      <p:sp>
        <p:nvSpPr>
          <p:cNvPr id="7" name="矩形 6"/>
          <p:cNvSpPr/>
          <p:nvPr/>
        </p:nvSpPr>
        <p:spPr>
          <a:xfrm>
            <a:off x="669349" y="514782"/>
            <a:ext cx="1627369" cy="523220"/>
          </a:xfrm>
          <a:prstGeom prst="rect">
            <a:avLst/>
          </a:prstGeom>
        </p:spPr>
        <p:txBody>
          <a:bodyPr wrap="none">
            <a:spAutoFit/>
          </a:bodyPr>
          <a:lstStyle/>
          <a:p>
            <a:r>
              <a:rPr lang="zh-CN" altLang="en-US"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应用领域</a:t>
            </a:r>
            <a:endParaRPr lang="zh-CN" altLang="en-US" sz="2800" b="1" dirty="0">
              <a:solidFill>
                <a:schemeClr val="accent1">
                  <a:lumMod val="75000"/>
                </a:schemeClr>
              </a:solidFill>
              <a:effectLst>
                <a:outerShdw blurRad="38100" dist="38100" dir="2700000" algn="tl">
                  <a:srgbClr val="000000">
                    <a:alpha val="43137"/>
                  </a:srgbClr>
                </a:outerShdw>
              </a:effectLst>
              <a:ea typeface="宋体" panose="02010600030101010101" pitchFamily="2" charset="-122"/>
            </a:endParaRPr>
          </a:p>
        </p:txBody>
      </p:sp>
      <p:sp>
        <p:nvSpPr>
          <p:cNvPr id="3" name="TextBox 2"/>
          <p:cNvSpPr txBox="1"/>
          <p:nvPr/>
        </p:nvSpPr>
        <p:spPr>
          <a:xfrm>
            <a:off x="493613" y="1229989"/>
            <a:ext cx="10867077" cy="2308324"/>
          </a:xfrm>
          <a:prstGeom prst="rect">
            <a:avLst/>
          </a:prstGeom>
          <a:noFill/>
        </p:spPr>
        <p:txBody>
          <a:bodyPr wrap="none" rtlCol="0">
            <a:spAutoFit/>
          </a:bodyPr>
          <a:lstStyle/>
          <a:p>
            <a:r>
              <a:rPr lang="en-US" altLang="zh-CN" dirty="0">
                <a:solidFill>
                  <a:srgbClr val="00B0F0"/>
                </a:solidFill>
              </a:rPr>
              <a:t>1.</a:t>
            </a:r>
            <a:r>
              <a:rPr lang="zh-CN" altLang="en-US" dirty="0">
                <a:solidFill>
                  <a:srgbClr val="00B0F0"/>
                </a:solidFill>
              </a:rPr>
              <a:t>互联网行业</a:t>
            </a:r>
            <a:r>
              <a:rPr lang="zh-CN" altLang="en-US" dirty="0"/>
              <a:t>：随着网站规模的不断扩大，系统并发访问量也越来越高，传统基于 </a:t>
            </a:r>
            <a:r>
              <a:rPr lang="en-US" altLang="zh-CN" dirty="0"/>
              <a:t>Tomcat </a:t>
            </a:r>
            <a:r>
              <a:rPr lang="zh-CN" altLang="en-US" dirty="0"/>
              <a:t>等 </a:t>
            </a:r>
            <a:r>
              <a:rPr lang="en-US" altLang="zh-CN" dirty="0"/>
              <a:t>Web </a:t>
            </a:r>
            <a:r>
              <a:rPr lang="zh-CN" altLang="en-US" dirty="0"/>
              <a:t>容器的</a:t>
            </a:r>
            <a:endParaRPr lang="en-US" altLang="zh-CN" dirty="0"/>
          </a:p>
          <a:p>
            <a:r>
              <a:rPr lang="zh-CN" altLang="en-US" dirty="0"/>
              <a:t>垂直架构已经无法满足需求，需要拆分应用进行服务化，以提高开发和维护效率。从组网情况看，垂直的</a:t>
            </a:r>
            <a:endParaRPr lang="en-US" altLang="zh-CN" dirty="0"/>
          </a:p>
          <a:p>
            <a:r>
              <a:rPr lang="zh-CN" altLang="en-US" dirty="0"/>
              <a:t>架构拆分之后，系统采用分布式部署，各个节点之间需要远程服务调用，高性能的 </a:t>
            </a:r>
            <a:r>
              <a:rPr lang="en-US" altLang="zh-CN" dirty="0"/>
              <a:t>RPC </a:t>
            </a:r>
            <a:r>
              <a:rPr lang="zh-CN" altLang="en-US" dirty="0"/>
              <a:t>框架必不可少，</a:t>
            </a:r>
            <a:endParaRPr lang="en-US" altLang="zh-CN" dirty="0"/>
          </a:p>
          <a:p>
            <a:r>
              <a:rPr lang="en-US" altLang="zh-CN" dirty="0" err="1"/>
              <a:t>Netty</a:t>
            </a:r>
            <a:r>
              <a:rPr lang="en-US" altLang="zh-CN" dirty="0"/>
              <a:t> </a:t>
            </a:r>
            <a:r>
              <a:rPr lang="zh-CN" altLang="en-US" dirty="0"/>
              <a:t>作为异步高性能的通信框架，往往作为基础通信组件被这些 </a:t>
            </a:r>
            <a:r>
              <a:rPr lang="en-US" altLang="zh-CN" dirty="0"/>
              <a:t>RPC </a:t>
            </a:r>
            <a:r>
              <a:rPr lang="zh-CN" altLang="en-US" dirty="0"/>
              <a:t>框架使用。典型的应用有</a:t>
            </a:r>
            <a:r>
              <a:rPr lang="zh-CN" altLang="en-US" dirty="0" smtClean="0"/>
              <a:t>：阿</a:t>
            </a:r>
            <a:r>
              <a:rPr lang="zh-CN" altLang="en-US" dirty="0"/>
              <a:t>里</a:t>
            </a:r>
            <a:r>
              <a:rPr lang="zh-CN" altLang="en-US" dirty="0" smtClean="0"/>
              <a:t>分</a:t>
            </a:r>
            <a:endParaRPr lang="en-US" altLang="zh-CN" dirty="0" smtClean="0"/>
          </a:p>
          <a:p>
            <a:r>
              <a:rPr lang="zh-CN" altLang="en-US" dirty="0" smtClean="0"/>
              <a:t>布</a:t>
            </a:r>
            <a:r>
              <a:rPr lang="zh-CN" altLang="en-US" dirty="0"/>
              <a:t>式服务框架 </a:t>
            </a:r>
            <a:r>
              <a:rPr lang="en-US" altLang="zh-CN" dirty="0" err="1"/>
              <a:t>Dubbo</a:t>
            </a:r>
            <a:r>
              <a:rPr lang="en-US" altLang="zh-CN" dirty="0"/>
              <a:t> </a:t>
            </a:r>
            <a:r>
              <a:rPr lang="zh-CN" altLang="en-US" dirty="0"/>
              <a:t>的 </a:t>
            </a:r>
            <a:r>
              <a:rPr lang="en-US" altLang="zh-CN" dirty="0"/>
              <a:t>RPC </a:t>
            </a:r>
            <a:r>
              <a:rPr lang="zh-CN" altLang="en-US" dirty="0"/>
              <a:t>框架使用 </a:t>
            </a:r>
            <a:r>
              <a:rPr lang="en-US" altLang="zh-CN" dirty="0" err="1"/>
              <a:t>Dubbo</a:t>
            </a:r>
            <a:r>
              <a:rPr lang="en-US" altLang="zh-CN" dirty="0"/>
              <a:t> </a:t>
            </a:r>
            <a:r>
              <a:rPr lang="zh-CN" altLang="en-US" dirty="0"/>
              <a:t>协议进行节点间通信，</a:t>
            </a:r>
            <a:r>
              <a:rPr lang="en-US" altLang="zh-CN" dirty="0" err="1"/>
              <a:t>Dubbo</a:t>
            </a:r>
            <a:r>
              <a:rPr lang="en-US" altLang="zh-CN" dirty="0"/>
              <a:t> </a:t>
            </a:r>
            <a:r>
              <a:rPr lang="zh-CN" altLang="en-US" dirty="0"/>
              <a:t>协议默认使用 </a:t>
            </a:r>
            <a:r>
              <a:rPr lang="en-US" altLang="zh-CN" dirty="0" err="1"/>
              <a:t>Netty</a:t>
            </a:r>
            <a:r>
              <a:rPr lang="en-US" altLang="zh-CN" dirty="0"/>
              <a:t> </a:t>
            </a:r>
          </a:p>
          <a:p>
            <a:r>
              <a:rPr lang="zh-CN" altLang="en-US" dirty="0"/>
              <a:t>作为基础通信组件，用于实现各进程节点之间的内部通信</a:t>
            </a:r>
            <a:r>
              <a:rPr lang="zh-CN" altLang="en-US" dirty="0" smtClean="0"/>
              <a:t>。</a:t>
            </a:r>
            <a:r>
              <a:rPr lang="en-US" altLang="zh-CN" dirty="0"/>
              <a:t>https://dubbo.apache.org/zh/</a:t>
            </a:r>
          </a:p>
          <a:p>
            <a:endParaRPr lang="zh-CN" altLang="en-US" dirty="0"/>
          </a:p>
          <a:p>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6535" y="2925844"/>
            <a:ext cx="6433168" cy="32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54" y="3014856"/>
            <a:ext cx="4682381" cy="3048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37976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18</a:t>
            </a:fld>
            <a:endParaRPr lang="zh-CN" altLang="en-US" dirty="0"/>
          </a:p>
        </p:txBody>
      </p:sp>
      <p:sp>
        <p:nvSpPr>
          <p:cNvPr id="4" name="矩形 3"/>
          <p:cNvSpPr/>
          <p:nvPr/>
        </p:nvSpPr>
        <p:spPr>
          <a:xfrm>
            <a:off x="929640" y="352666"/>
            <a:ext cx="10210800" cy="1600438"/>
          </a:xfrm>
          <a:prstGeom prst="rect">
            <a:avLst/>
          </a:prstGeom>
        </p:spPr>
        <p:txBody>
          <a:bodyPr wrap="square">
            <a:spAutoFit/>
          </a:bodyPr>
          <a:lstStyle/>
          <a:p>
            <a:r>
              <a:rPr lang="en-US" altLang="zh-CN" dirty="0" smtClean="0">
                <a:solidFill>
                  <a:srgbClr val="00B0F0"/>
                </a:solidFill>
              </a:rPr>
              <a:t>2.</a:t>
            </a:r>
            <a:r>
              <a:rPr lang="zh-CN" altLang="en-US" dirty="0" smtClean="0">
                <a:solidFill>
                  <a:srgbClr val="00B0F0"/>
                </a:solidFill>
              </a:rPr>
              <a:t>游戏</a:t>
            </a:r>
            <a:r>
              <a:rPr lang="zh-CN" altLang="en-US" dirty="0">
                <a:solidFill>
                  <a:srgbClr val="00B0F0"/>
                </a:solidFill>
              </a:rPr>
              <a:t>行业</a:t>
            </a:r>
            <a:r>
              <a:rPr lang="zh-CN" altLang="en-US" dirty="0" smtClean="0"/>
              <a:t>：</a:t>
            </a:r>
            <a:endParaRPr lang="en-US" altLang="zh-CN" dirty="0" smtClean="0"/>
          </a:p>
          <a:p>
            <a:r>
              <a:rPr lang="zh-CN" altLang="en-US" sz="1600" dirty="0" smtClean="0"/>
              <a:t>（</a:t>
            </a:r>
            <a:r>
              <a:rPr lang="en-US" altLang="zh-CN" sz="1600" dirty="0" smtClean="0"/>
              <a:t>1</a:t>
            </a:r>
            <a:r>
              <a:rPr lang="zh-CN" altLang="en-US" sz="1600" dirty="0" smtClean="0"/>
              <a:t>）无论</a:t>
            </a:r>
            <a:r>
              <a:rPr lang="zh-CN" altLang="en-US" sz="1600" dirty="0"/>
              <a:t>是手游服务端、还是大型的网络游戏，</a:t>
            </a:r>
            <a:r>
              <a:rPr lang="en-US" altLang="zh-CN" sz="1600" dirty="0"/>
              <a:t>Java </a:t>
            </a:r>
            <a:r>
              <a:rPr lang="zh-CN" altLang="en-US" sz="1600" dirty="0"/>
              <a:t>语言得到了越来越广泛的应用</a:t>
            </a:r>
            <a:r>
              <a:rPr lang="zh-CN" altLang="en-US" sz="1600" dirty="0" smtClean="0"/>
              <a:t>。</a:t>
            </a:r>
            <a:endParaRPr lang="en-US" altLang="zh-CN" sz="1600" dirty="0" smtClean="0"/>
          </a:p>
          <a:p>
            <a:r>
              <a:rPr lang="zh-CN" altLang="en-US" sz="1600" dirty="0" smtClean="0"/>
              <a:t>（</a:t>
            </a:r>
            <a:r>
              <a:rPr lang="en-US" altLang="zh-CN" sz="1600" dirty="0" smtClean="0"/>
              <a:t>2</a:t>
            </a:r>
            <a:r>
              <a:rPr lang="zh-CN" altLang="en-US" sz="1600" dirty="0" smtClean="0"/>
              <a:t>）</a:t>
            </a:r>
            <a:r>
              <a:rPr lang="en-US" altLang="zh-CN" sz="1600" dirty="0" err="1" smtClean="0"/>
              <a:t>Netty</a:t>
            </a:r>
            <a:r>
              <a:rPr lang="en-US" altLang="zh-CN" sz="1600" dirty="0" smtClean="0"/>
              <a:t> </a:t>
            </a:r>
            <a:r>
              <a:rPr lang="zh-CN" altLang="en-US" sz="1600" dirty="0"/>
              <a:t>作为高性能的基础通信组件，它本身提供了 </a:t>
            </a:r>
            <a:r>
              <a:rPr lang="en-US" altLang="zh-CN" sz="1600" dirty="0"/>
              <a:t>TCP/UDP </a:t>
            </a:r>
            <a:r>
              <a:rPr lang="zh-CN" altLang="en-US" sz="1600" dirty="0"/>
              <a:t>和 </a:t>
            </a:r>
            <a:r>
              <a:rPr lang="en-US" altLang="zh-CN" sz="1600" dirty="0"/>
              <a:t>HTTP </a:t>
            </a:r>
            <a:r>
              <a:rPr lang="zh-CN" altLang="en-US" sz="1600" dirty="0"/>
              <a:t>协议栈，非常方便定制和开发私有协议栈</a:t>
            </a:r>
            <a:r>
              <a:rPr lang="zh-CN" altLang="en-US" sz="1600" dirty="0" smtClean="0"/>
              <a:t>。</a:t>
            </a:r>
            <a:endParaRPr lang="en-US" altLang="zh-CN" sz="1600" dirty="0" smtClean="0"/>
          </a:p>
          <a:p>
            <a:r>
              <a:rPr lang="zh-CN" altLang="en-US" sz="1600" dirty="0" smtClean="0"/>
              <a:t>（</a:t>
            </a:r>
            <a:r>
              <a:rPr lang="en-US" altLang="zh-CN" sz="1600" dirty="0" smtClean="0"/>
              <a:t>3</a:t>
            </a:r>
            <a:r>
              <a:rPr lang="zh-CN" altLang="en-US" sz="1600" dirty="0" smtClean="0"/>
              <a:t>）账号</a:t>
            </a:r>
            <a:r>
              <a:rPr lang="zh-CN" altLang="en-US" sz="1600" dirty="0"/>
              <a:t>登陆服务器、地图服务器之间可以方便的通过 </a:t>
            </a:r>
            <a:r>
              <a:rPr lang="en-US" altLang="zh-CN" sz="1600" dirty="0" err="1"/>
              <a:t>Netty</a:t>
            </a:r>
            <a:r>
              <a:rPr lang="en-US" altLang="zh-CN" sz="1600" dirty="0"/>
              <a:t> </a:t>
            </a:r>
            <a:r>
              <a:rPr lang="zh-CN" altLang="en-US" sz="1600" dirty="0"/>
              <a:t>进行高性能的通信</a:t>
            </a:r>
            <a:r>
              <a:rPr lang="zh-CN" altLang="en-US" sz="1600" dirty="0" smtClean="0"/>
              <a:t>。</a:t>
            </a:r>
            <a:endParaRPr lang="en-US" altLang="zh-CN" sz="1600" dirty="0" smtClean="0"/>
          </a:p>
          <a:p>
            <a:endParaRPr lang="en-US" altLang="zh-CN" sz="1600"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175" y="1776624"/>
            <a:ext cx="4981575" cy="432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40169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19</a:t>
            </a:fld>
            <a:endParaRPr lang="zh-CN" altLang="en-US" dirty="0"/>
          </a:p>
        </p:txBody>
      </p:sp>
      <p:sp>
        <p:nvSpPr>
          <p:cNvPr id="4" name="矩形 3"/>
          <p:cNvSpPr/>
          <p:nvPr/>
        </p:nvSpPr>
        <p:spPr>
          <a:xfrm>
            <a:off x="929640" y="352666"/>
            <a:ext cx="10210800" cy="1600438"/>
          </a:xfrm>
          <a:prstGeom prst="rect">
            <a:avLst/>
          </a:prstGeom>
        </p:spPr>
        <p:txBody>
          <a:bodyPr wrap="square">
            <a:spAutoFit/>
          </a:bodyPr>
          <a:lstStyle/>
          <a:p>
            <a:r>
              <a:rPr lang="en-US" altLang="zh-CN" dirty="0" smtClean="0">
                <a:solidFill>
                  <a:srgbClr val="00B0F0"/>
                </a:solidFill>
              </a:rPr>
              <a:t>3.</a:t>
            </a:r>
            <a:r>
              <a:rPr lang="zh-CN" altLang="en-US" dirty="0" smtClean="0">
                <a:solidFill>
                  <a:srgbClr val="00B0F0"/>
                </a:solidFill>
              </a:rPr>
              <a:t>大</a:t>
            </a:r>
            <a:r>
              <a:rPr lang="zh-CN" altLang="en-US" dirty="0">
                <a:solidFill>
                  <a:srgbClr val="00B0F0"/>
                </a:solidFill>
              </a:rPr>
              <a:t>数据领域</a:t>
            </a:r>
            <a:r>
              <a:rPr lang="zh-CN" altLang="en-US" dirty="0" smtClean="0"/>
              <a:t>：</a:t>
            </a:r>
            <a:endParaRPr lang="en-US" altLang="zh-CN" dirty="0" smtClean="0"/>
          </a:p>
          <a:p>
            <a:r>
              <a:rPr lang="zh-CN" altLang="en-US" sz="1600" dirty="0" smtClean="0"/>
              <a:t>（</a:t>
            </a:r>
            <a:r>
              <a:rPr lang="en-US" altLang="zh-CN" sz="1600" dirty="0" smtClean="0"/>
              <a:t>1</a:t>
            </a:r>
            <a:r>
              <a:rPr lang="zh-CN" altLang="en-US" sz="1600" dirty="0" smtClean="0"/>
              <a:t>）经典</a:t>
            </a:r>
            <a:r>
              <a:rPr lang="zh-CN" altLang="en-US" sz="1600" dirty="0"/>
              <a:t>的 </a:t>
            </a:r>
            <a:r>
              <a:rPr lang="en-US" altLang="zh-CN" sz="1600" dirty="0" err="1"/>
              <a:t>Hadoop</a:t>
            </a:r>
            <a:r>
              <a:rPr lang="en-US" altLang="zh-CN" sz="1600" dirty="0"/>
              <a:t> </a:t>
            </a:r>
            <a:r>
              <a:rPr lang="zh-CN" altLang="en-US" sz="1600" dirty="0"/>
              <a:t>的高性能通信和序列化组件 </a:t>
            </a:r>
            <a:r>
              <a:rPr lang="en-US" altLang="zh-CN" sz="1600" dirty="0" smtClean="0"/>
              <a:t>Avro</a:t>
            </a:r>
            <a:r>
              <a:rPr lang="zh-CN" altLang="en-US" sz="1600" dirty="0" smtClean="0"/>
              <a:t>（数据文件共享）</a:t>
            </a:r>
            <a:r>
              <a:rPr lang="en-US" altLang="zh-CN" sz="1600" dirty="0" smtClean="0"/>
              <a:t> </a:t>
            </a:r>
            <a:r>
              <a:rPr lang="zh-CN" altLang="en-US" sz="1600" dirty="0"/>
              <a:t>的 </a:t>
            </a:r>
            <a:r>
              <a:rPr lang="en-US" altLang="zh-CN" sz="1600" dirty="0"/>
              <a:t>RPC </a:t>
            </a:r>
            <a:r>
              <a:rPr lang="zh-CN" altLang="en-US" sz="1600" dirty="0"/>
              <a:t>框架，默认采用 </a:t>
            </a:r>
            <a:r>
              <a:rPr lang="en-US" altLang="zh-CN" sz="1600" dirty="0" err="1"/>
              <a:t>Netty</a:t>
            </a:r>
            <a:r>
              <a:rPr lang="en-US" altLang="zh-CN" sz="1600" dirty="0"/>
              <a:t> </a:t>
            </a:r>
            <a:r>
              <a:rPr lang="zh-CN" altLang="en-US" sz="1600" dirty="0"/>
              <a:t>进行跨节点</a:t>
            </a:r>
            <a:r>
              <a:rPr lang="zh-CN" altLang="en-US" sz="1600" dirty="0" smtClean="0"/>
              <a:t>通信</a:t>
            </a:r>
            <a:r>
              <a:rPr lang="zh-CN" altLang="en-US" sz="1600" dirty="0"/>
              <a:t>。</a:t>
            </a:r>
            <a:endParaRPr lang="en-US" altLang="zh-CN" sz="1600" dirty="0" smtClean="0"/>
          </a:p>
          <a:p>
            <a:r>
              <a:rPr lang="zh-CN" altLang="en-US" sz="1600" dirty="0" smtClean="0"/>
              <a:t>（</a:t>
            </a:r>
            <a:r>
              <a:rPr lang="en-US" altLang="zh-CN" sz="1600" dirty="0" smtClean="0"/>
              <a:t>2</a:t>
            </a:r>
            <a:r>
              <a:rPr lang="zh-CN" altLang="en-US" sz="1600" dirty="0" smtClean="0"/>
              <a:t>）它</a:t>
            </a:r>
            <a:r>
              <a:rPr lang="zh-CN" altLang="en-US" sz="1600" dirty="0"/>
              <a:t>的 </a:t>
            </a:r>
            <a:r>
              <a:rPr lang="en-US" altLang="zh-CN" sz="1600" dirty="0" err="1"/>
              <a:t>Netty</a:t>
            </a:r>
            <a:r>
              <a:rPr lang="en-US" altLang="zh-CN" sz="1600" dirty="0"/>
              <a:t> Service </a:t>
            </a:r>
            <a:r>
              <a:rPr lang="zh-CN" altLang="en-US" sz="1600" dirty="0"/>
              <a:t>基于 </a:t>
            </a:r>
            <a:r>
              <a:rPr lang="en-US" altLang="zh-CN" sz="1600" dirty="0" err="1"/>
              <a:t>Netty</a:t>
            </a:r>
            <a:r>
              <a:rPr lang="en-US" altLang="zh-CN" sz="1600" dirty="0"/>
              <a:t> </a:t>
            </a:r>
            <a:r>
              <a:rPr lang="zh-CN" altLang="en-US" sz="1600" dirty="0"/>
              <a:t>框架二次封装</a:t>
            </a:r>
            <a:r>
              <a:rPr lang="zh-CN" altLang="en-US" sz="1600" dirty="0" smtClean="0"/>
              <a:t>实现</a:t>
            </a:r>
            <a:r>
              <a:rPr lang="zh-CN" altLang="en-US" sz="1600" dirty="0"/>
              <a:t>，</a:t>
            </a:r>
            <a:r>
              <a:rPr lang="zh-CN" altLang="en-US" sz="1600" dirty="0" smtClean="0"/>
              <a:t>大</a:t>
            </a:r>
            <a:r>
              <a:rPr lang="zh-CN" altLang="en-US" sz="1600" dirty="0"/>
              <a:t>数据计算往往采用多个计算节点和一个</a:t>
            </a:r>
            <a:r>
              <a:rPr lang="en-US" altLang="zh-CN" sz="1600" dirty="0"/>
              <a:t>/N</a:t>
            </a:r>
            <a:r>
              <a:rPr lang="zh-CN" altLang="en-US" sz="1600" dirty="0"/>
              <a:t>个汇总节点进行分布式部署，各节点之间存在海量的数据交换。由于 </a:t>
            </a:r>
            <a:r>
              <a:rPr lang="en-US" altLang="zh-CN" sz="1600" dirty="0" err="1"/>
              <a:t>Netty</a:t>
            </a:r>
            <a:r>
              <a:rPr lang="en-US" altLang="zh-CN" sz="1600" dirty="0"/>
              <a:t> </a:t>
            </a:r>
            <a:r>
              <a:rPr lang="zh-CN" altLang="en-US" sz="1600" dirty="0"/>
              <a:t>的综合性能是目前各个成熟 </a:t>
            </a:r>
            <a:r>
              <a:rPr lang="en-US" altLang="zh-CN" sz="1600" dirty="0"/>
              <a:t>NIO </a:t>
            </a:r>
            <a:r>
              <a:rPr lang="zh-CN" altLang="en-US" sz="1600" dirty="0"/>
              <a:t>框架中最高的，因此，往往会被选中用作大数据各节点间的通信</a:t>
            </a:r>
            <a:r>
              <a:rPr lang="zh-CN" altLang="en-US" sz="1600" dirty="0" smtClean="0"/>
              <a:t>。</a:t>
            </a:r>
            <a:endParaRPr lang="en-US" altLang="zh-CN" sz="1600"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48" y="1953104"/>
            <a:ext cx="10039350"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99758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占位符 34"/>
          <p:cNvPicPr>
            <a:picLocks noGrp="1" noChangeAspect="1"/>
          </p:cNvPicPr>
          <p:nvPr>
            <p:ph type="pic" sz="quarter" idx="10"/>
          </p:nvPr>
        </p:nvPicPr>
        <p:blipFill rotWithShape="1">
          <a:blip r:embed="rId3" cstate="email">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l="2116" r="6026" b="26244"/>
          <a:stretch>
            <a:fillRect/>
          </a:stretch>
        </p:blipFill>
        <p:spPr>
          <a:xfrm rot="5400000">
            <a:off x="-1522812" y="1522813"/>
            <a:ext cx="6858000" cy="3812373"/>
          </a:xfrm>
        </p:spPr>
      </p:pic>
      <p:sp>
        <p:nvSpPr>
          <p:cNvPr id="3" name="Rectangle 1"/>
          <p:cNvSpPr/>
          <p:nvPr/>
        </p:nvSpPr>
        <p:spPr>
          <a:xfrm>
            <a:off x="0" y="-2"/>
            <a:ext cx="1999621" cy="6876000"/>
          </a:xfrm>
          <a:prstGeom prst="rect">
            <a:avLst/>
          </a:prstGeom>
          <a:gradFill flip="none" rotWithShape="1">
            <a:gsLst>
              <a:gs pos="0">
                <a:srgbClr val="00D1FE">
                  <a:alpha val="95000"/>
                </a:srgbClr>
              </a:gs>
              <a:gs pos="100000">
                <a:srgbClr val="397CD5">
                  <a:alpha val="95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8" name="组合 7"/>
          <p:cNvGrpSpPr/>
          <p:nvPr/>
        </p:nvGrpSpPr>
        <p:grpSpPr>
          <a:xfrm>
            <a:off x="5594985" y="2060989"/>
            <a:ext cx="4616490" cy="623527"/>
            <a:chOff x="6177959" y="1528518"/>
            <a:chExt cx="4616444" cy="617214"/>
          </a:xfrm>
        </p:grpSpPr>
        <p:grpSp>
          <p:nvGrpSpPr>
            <p:cNvPr id="4" name="组合 3"/>
            <p:cNvGrpSpPr/>
            <p:nvPr/>
          </p:nvGrpSpPr>
          <p:grpSpPr>
            <a:xfrm>
              <a:off x="6927952" y="1528518"/>
              <a:ext cx="3866451" cy="617214"/>
              <a:chOff x="6902552" y="1685854"/>
              <a:chExt cx="3866451" cy="617214"/>
            </a:xfrm>
          </p:grpSpPr>
          <p:sp>
            <p:nvSpPr>
              <p:cNvPr id="5" name="文本框 4"/>
              <p:cNvSpPr txBox="1"/>
              <p:nvPr/>
            </p:nvSpPr>
            <p:spPr>
              <a:xfrm>
                <a:off x="6915848" y="1685854"/>
                <a:ext cx="3399697" cy="396059"/>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lumMod val="65000"/>
                        <a:lumOff val="35000"/>
                      </a:schemeClr>
                    </a:solidFill>
                    <a:latin typeface="Arial" charset="0"/>
                    <a:ea typeface="微软雅黑" charset="-122"/>
                  </a:rPr>
                  <a:t>认识</a:t>
                </a:r>
                <a:r>
                  <a:rPr kumimoji="0" lang="en-US" altLang="zh-CN" sz="2000" b="1" i="0" u="none" strike="noStrike" kern="1200" cap="none" spc="0" normalizeH="0" baseline="0" noProof="0" dirty="0" err="1" smtClean="0">
                    <a:ln>
                      <a:noFill/>
                    </a:ln>
                    <a:solidFill>
                      <a:schemeClr val="tx1">
                        <a:lumMod val="65000"/>
                        <a:lumOff val="35000"/>
                      </a:schemeClr>
                    </a:solidFill>
                    <a:effectLst/>
                    <a:uLnTx/>
                    <a:uFillTx/>
                    <a:latin typeface="Arial" charset="0"/>
                    <a:ea typeface="微软雅黑" charset="-122"/>
                  </a:rPr>
                  <a:t>Netty</a:t>
                </a:r>
                <a:r>
                  <a:rPr kumimoji="0" lang="zh-CN" altLang="en-US" sz="2000" b="1" i="0" u="none" strike="noStrike" kern="1200" cap="none" spc="0" normalizeH="0" baseline="0" noProof="0" dirty="0" smtClean="0">
                    <a:ln>
                      <a:noFill/>
                    </a:ln>
                    <a:solidFill>
                      <a:schemeClr val="tx1">
                        <a:lumMod val="65000"/>
                        <a:lumOff val="35000"/>
                      </a:schemeClr>
                    </a:solidFill>
                    <a:effectLst/>
                    <a:uLnTx/>
                    <a:uFillTx/>
                    <a:latin typeface="Arial" charset="0"/>
                    <a:ea typeface="微软雅黑" charset="-122"/>
                  </a:rPr>
                  <a:t>？</a:t>
                </a:r>
                <a:endParaRPr kumimoji="0" lang="zh-CN" altLang="en-US" sz="2000" b="1" i="0" u="none" strike="noStrike" kern="1200" cap="none" spc="0" normalizeH="0" baseline="0" noProof="0" dirty="0">
                  <a:ln>
                    <a:noFill/>
                  </a:ln>
                  <a:solidFill>
                    <a:schemeClr val="tx1">
                      <a:lumMod val="65000"/>
                      <a:lumOff val="35000"/>
                    </a:schemeClr>
                  </a:solidFill>
                  <a:effectLst/>
                  <a:uLnTx/>
                  <a:uFillTx/>
                  <a:latin typeface="Arial" charset="0"/>
                  <a:ea typeface="微软雅黑" charset="-122"/>
                </a:endParaRPr>
              </a:p>
            </p:txBody>
          </p:sp>
          <p:sp>
            <p:nvSpPr>
              <p:cNvPr id="6" name="文本框 5"/>
              <p:cNvSpPr txBox="1"/>
              <p:nvPr/>
            </p:nvSpPr>
            <p:spPr>
              <a:xfrm>
                <a:off x="6902552" y="2074573"/>
                <a:ext cx="3866451" cy="228495"/>
              </a:xfrm>
              <a:prstGeom prst="rect">
                <a:avLst/>
              </a:prstGeom>
              <a:noFill/>
            </p:spPr>
            <p:txBody>
              <a:bodyPr wrap="square" rtlCol="0">
                <a:spAutoFit/>
                <a:scene3d>
                  <a:camera prst="orthographicFront"/>
                  <a:lightRig rig="threePt" dir="t"/>
                </a:scene3d>
                <a:sp3d contourW="12700"/>
              </a:bodyPr>
              <a:lstStyle/>
              <a:p>
                <a:endParaRPr lang="zh-CN" altLang="en-US" sz="900" dirty="0"/>
              </a:p>
            </p:txBody>
          </p:sp>
        </p:grpSp>
        <p:sp>
          <p:nvSpPr>
            <p:cNvPr id="26" name="矩形 25"/>
            <p:cNvSpPr/>
            <p:nvPr/>
          </p:nvSpPr>
          <p:spPr>
            <a:xfrm>
              <a:off x="6177959" y="1566618"/>
              <a:ext cx="573761" cy="573761"/>
            </a:xfrm>
            <a:prstGeom prst="rect">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3" name="矩形 29"/>
            <p:cNvSpPr/>
            <p:nvPr/>
          </p:nvSpPr>
          <p:spPr>
            <a:xfrm>
              <a:off x="6335207" y="1757339"/>
              <a:ext cx="259268" cy="192320"/>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grpSp>
        <p:nvGrpSpPr>
          <p:cNvPr id="7" name="组合 6"/>
          <p:cNvGrpSpPr/>
          <p:nvPr/>
        </p:nvGrpSpPr>
        <p:grpSpPr>
          <a:xfrm>
            <a:off x="5593715" y="3069609"/>
            <a:ext cx="4558030" cy="577588"/>
            <a:chOff x="6177960" y="4728918"/>
            <a:chExt cx="4629739" cy="588636"/>
          </a:xfrm>
        </p:grpSpPr>
        <p:sp>
          <p:nvSpPr>
            <p:cNvPr id="24" name="文本框 23"/>
            <p:cNvSpPr txBox="1"/>
            <p:nvPr/>
          </p:nvSpPr>
          <p:spPr>
            <a:xfrm>
              <a:off x="6941248" y="5075053"/>
              <a:ext cx="3866451" cy="242501"/>
            </a:xfrm>
            <a:prstGeom prst="rect">
              <a:avLst/>
            </a:prstGeom>
            <a:noFill/>
          </p:spPr>
          <p:txBody>
            <a:bodyPr wrap="square" rtlCol="0">
              <a:spAutoFit/>
              <a:scene3d>
                <a:camera prst="orthographicFront"/>
                <a:lightRig rig="threePt" dir="t"/>
              </a:scene3d>
              <a:sp3d contourW="12700"/>
            </a:bodyPr>
            <a:lstStyle/>
            <a:p>
              <a:pPr>
                <a:lnSpc>
                  <a:spcPct val="114000"/>
                </a:lnSpc>
                <a:defRPr/>
              </a:pPr>
              <a:endParaRPr kumimoji="0" lang="en-US" altLang="zh-CN" sz="900" b="0" i="0" u="none" strike="noStrike" kern="1200" cap="none" spc="0" normalizeH="0" baseline="0" noProof="0" dirty="0">
                <a:ln>
                  <a:noFill/>
                </a:ln>
                <a:solidFill>
                  <a:prstClr val="white">
                    <a:lumMod val="65000"/>
                  </a:prstClr>
                </a:solidFill>
                <a:effectLst/>
                <a:uLnTx/>
                <a:uFillTx/>
                <a:latin typeface="微软雅黑" charset="-122"/>
                <a:ea typeface="微软雅黑" charset="-122"/>
                <a:cs typeface="+mn-cs"/>
              </a:endParaRPr>
            </a:p>
          </p:txBody>
        </p:sp>
        <p:sp>
          <p:nvSpPr>
            <p:cNvPr id="29" name="矩形 28"/>
            <p:cNvSpPr/>
            <p:nvPr/>
          </p:nvSpPr>
          <p:spPr>
            <a:xfrm>
              <a:off x="6177960" y="4728918"/>
              <a:ext cx="573761" cy="573761"/>
            </a:xfrm>
            <a:prstGeom prst="rect">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矩形 32"/>
            <p:cNvSpPr/>
            <p:nvPr/>
          </p:nvSpPr>
          <p:spPr>
            <a:xfrm>
              <a:off x="6357220" y="4886165"/>
              <a:ext cx="215241" cy="259268"/>
            </a:xfrm>
            <a:custGeom>
              <a:avLst/>
              <a:gdLst>
                <a:gd name="T0" fmla="*/ 212 w 212"/>
                <a:gd name="T1" fmla="*/ 160 h 256"/>
                <a:gd name="T2" fmla="*/ 210 w 212"/>
                <a:gd name="T3" fmla="*/ 171 h 256"/>
                <a:gd name="T4" fmla="*/ 203 w 212"/>
                <a:gd name="T5" fmla="*/ 180 h 256"/>
                <a:gd name="T6" fmla="*/ 208 w 212"/>
                <a:gd name="T7" fmla="*/ 188 h 256"/>
                <a:gd name="T8" fmla="*/ 209 w 212"/>
                <a:gd name="T9" fmla="*/ 200 h 256"/>
                <a:gd name="T10" fmla="*/ 205 w 212"/>
                <a:gd name="T11" fmla="*/ 212 h 256"/>
                <a:gd name="T12" fmla="*/ 200 w 212"/>
                <a:gd name="T13" fmla="*/ 218 h 256"/>
                <a:gd name="T14" fmla="*/ 193 w 212"/>
                <a:gd name="T15" fmla="*/ 222 h 256"/>
                <a:gd name="T16" fmla="*/ 194 w 212"/>
                <a:gd name="T17" fmla="*/ 235 h 256"/>
                <a:gd name="T18" fmla="*/ 186 w 212"/>
                <a:gd name="T19" fmla="*/ 245 h 256"/>
                <a:gd name="T20" fmla="*/ 176 w 212"/>
                <a:gd name="T21" fmla="*/ 251 h 256"/>
                <a:gd name="T22" fmla="*/ 169 w 212"/>
                <a:gd name="T23" fmla="*/ 254 h 256"/>
                <a:gd name="T24" fmla="*/ 131 w 212"/>
                <a:gd name="T25" fmla="*/ 256 h 256"/>
                <a:gd name="T26" fmla="*/ 91 w 212"/>
                <a:gd name="T27" fmla="*/ 254 h 256"/>
                <a:gd name="T28" fmla="*/ 60 w 212"/>
                <a:gd name="T29" fmla="*/ 247 h 256"/>
                <a:gd name="T30" fmla="*/ 55 w 212"/>
                <a:gd name="T31" fmla="*/ 245 h 256"/>
                <a:gd name="T32" fmla="*/ 50 w 212"/>
                <a:gd name="T33" fmla="*/ 242 h 256"/>
                <a:gd name="T34" fmla="*/ 46 w 212"/>
                <a:gd name="T35" fmla="*/ 239 h 256"/>
                <a:gd name="T36" fmla="*/ 42 w 212"/>
                <a:gd name="T37" fmla="*/ 234 h 256"/>
                <a:gd name="T38" fmla="*/ 0 w 212"/>
                <a:gd name="T39" fmla="*/ 230 h 256"/>
                <a:gd name="T40" fmla="*/ 0 w 212"/>
                <a:gd name="T41" fmla="*/ 136 h 256"/>
                <a:gd name="T42" fmla="*/ 15 w 212"/>
                <a:gd name="T43" fmla="*/ 136 h 256"/>
                <a:gd name="T44" fmla="*/ 30 w 212"/>
                <a:gd name="T45" fmla="*/ 136 h 256"/>
                <a:gd name="T46" fmla="*/ 37 w 212"/>
                <a:gd name="T47" fmla="*/ 131 h 256"/>
                <a:gd name="T48" fmla="*/ 41 w 212"/>
                <a:gd name="T49" fmla="*/ 127 h 256"/>
                <a:gd name="T50" fmla="*/ 43 w 212"/>
                <a:gd name="T51" fmla="*/ 116 h 256"/>
                <a:gd name="T52" fmla="*/ 46 w 212"/>
                <a:gd name="T53" fmla="*/ 104 h 256"/>
                <a:gd name="T54" fmla="*/ 50 w 212"/>
                <a:gd name="T55" fmla="*/ 95 h 256"/>
                <a:gd name="T56" fmla="*/ 56 w 212"/>
                <a:gd name="T57" fmla="*/ 84 h 256"/>
                <a:gd name="T58" fmla="*/ 73 w 212"/>
                <a:gd name="T59" fmla="*/ 68 h 256"/>
                <a:gd name="T60" fmla="*/ 89 w 212"/>
                <a:gd name="T61" fmla="*/ 18 h 256"/>
                <a:gd name="T62" fmla="*/ 89 w 212"/>
                <a:gd name="T63" fmla="*/ 2 h 256"/>
                <a:gd name="T64" fmla="*/ 97 w 212"/>
                <a:gd name="T65" fmla="*/ 0 h 256"/>
                <a:gd name="T66" fmla="*/ 117 w 212"/>
                <a:gd name="T67" fmla="*/ 18 h 256"/>
                <a:gd name="T68" fmla="*/ 121 w 212"/>
                <a:gd name="T69" fmla="*/ 39 h 256"/>
                <a:gd name="T70" fmla="*/ 114 w 212"/>
                <a:gd name="T71" fmla="*/ 59 h 256"/>
                <a:gd name="T72" fmla="*/ 109 w 212"/>
                <a:gd name="T73" fmla="*/ 89 h 256"/>
                <a:gd name="T74" fmla="*/ 113 w 212"/>
                <a:gd name="T75" fmla="*/ 100 h 256"/>
                <a:gd name="T76" fmla="*/ 122 w 212"/>
                <a:gd name="T77" fmla="*/ 107 h 256"/>
                <a:gd name="T78" fmla="*/ 126 w 212"/>
                <a:gd name="T79" fmla="*/ 107 h 256"/>
                <a:gd name="T80" fmla="*/ 131 w 212"/>
                <a:gd name="T81" fmla="*/ 107 h 256"/>
                <a:gd name="T82" fmla="*/ 136 w 212"/>
                <a:gd name="T83" fmla="*/ 107 h 256"/>
                <a:gd name="T84" fmla="*/ 141 w 212"/>
                <a:gd name="T85" fmla="*/ 106 h 256"/>
                <a:gd name="T86" fmla="*/ 152 w 212"/>
                <a:gd name="T87" fmla="*/ 103 h 256"/>
                <a:gd name="T88" fmla="*/ 164 w 212"/>
                <a:gd name="T89" fmla="*/ 99 h 256"/>
                <a:gd name="T90" fmla="*/ 188 w 212"/>
                <a:gd name="T91" fmla="*/ 98 h 256"/>
                <a:gd name="T92" fmla="*/ 198 w 212"/>
                <a:gd name="T93" fmla="*/ 101 h 256"/>
                <a:gd name="T94" fmla="*/ 205 w 212"/>
                <a:gd name="T95" fmla="*/ 106 h 256"/>
                <a:gd name="T96" fmla="*/ 206 w 212"/>
                <a:gd name="T97" fmla="*/ 109 h 256"/>
                <a:gd name="T98" fmla="*/ 207 w 212"/>
                <a:gd name="T99" fmla="*/ 112 h 256"/>
                <a:gd name="T100" fmla="*/ 208 w 212"/>
                <a:gd name="T101" fmla="*/ 115 h 256"/>
                <a:gd name="T102" fmla="*/ 208 w 212"/>
                <a:gd name="T103" fmla="*/ 118 h 256"/>
                <a:gd name="T104" fmla="*/ 208 w 212"/>
                <a:gd name="T105" fmla="*/ 123 h 256"/>
                <a:gd name="T106" fmla="*/ 203 w 212"/>
                <a:gd name="T107" fmla="*/ 136 h 256"/>
                <a:gd name="T108" fmla="*/ 205 w 212"/>
                <a:gd name="T109" fmla="*/ 139 h 256"/>
                <a:gd name="T110" fmla="*/ 207 w 212"/>
                <a:gd name="T111" fmla="*/ 141 h 256"/>
                <a:gd name="T112" fmla="*/ 209 w 212"/>
                <a:gd name="T113" fmla="*/ 144 h 256"/>
                <a:gd name="T114" fmla="*/ 210 w 212"/>
                <a:gd name="T115" fmla="*/ 147 h 256"/>
                <a:gd name="T116" fmla="*/ 211 w 212"/>
                <a:gd name="T117" fmla="*/ 150 h 256"/>
                <a:gd name="T118" fmla="*/ 212 w 212"/>
                <a:gd name="T119" fmla="*/ 155 h 256"/>
                <a:gd name="T120" fmla="*/ 212 w 212"/>
                <a:gd name="T121" fmla="*/ 16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2" h="256">
                  <a:moveTo>
                    <a:pt x="212" y="160"/>
                  </a:moveTo>
                  <a:cubicBezTo>
                    <a:pt x="212" y="165"/>
                    <a:pt x="211" y="169"/>
                    <a:pt x="210" y="171"/>
                  </a:cubicBezTo>
                  <a:cubicBezTo>
                    <a:pt x="209" y="174"/>
                    <a:pt x="206" y="177"/>
                    <a:pt x="203" y="180"/>
                  </a:cubicBezTo>
                  <a:cubicBezTo>
                    <a:pt x="205" y="182"/>
                    <a:pt x="207" y="185"/>
                    <a:pt x="208" y="188"/>
                  </a:cubicBezTo>
                  <a:cubicBezTo>
                    <a:pt x="208" y="191"/>
                    <a:pt x="209" y="195"/>
                    <a:pt x="209" y="200"/>
                  </a:cubicBezTo>
                  <a:cubicBezTo>
                    <a:pt x="208" y="205"/>
                    <a:pt x="207" y="209"/>
                    <a:pt x="205" y="212"/>
                  </a:cubicBezTo>
                  <a:cubicBezTo>
                    <a:pt x="203" y="215"/>
                    <a:pt x="201" y="217"/>
                    <a:pt x="200" y="218"/>
                  </a:cubicBezTo>
                  <a:cubicBezTo>
                    <a:pt x="199" y="219"/>
                    <a:pt x="196" y="220"/>
                    <a:pt x="193" y="222"/>
                  </a:cubicBezTo>
                  <a:cubicBezTo>
                    <a:pt x="195" y="227"/>
                    <a:pt x="195" y="231"/>
                    <a:pt x="194" y="235"/>
                  </a:cubicBezTo>
                  <a:cubicBezTo>
                    <a:pt x="192" y="239"/>
                    <a:pt x="190" y="242"/>
                    <a:pt x="186" y="245"/>
                  </a:cubicBezTo>
                  <a:cubicBezTo>
                    <a:pt x="183" y="248"/>
                    <a:pt x="180" y="250"/>
                    <a:pt x="176" y="251"/>
                  </a:cubicBezTo>
                  <a:cubicBezTo>
                    <a:pt x="173" y="253"/>
                    <a:pt x="171" y="254"/>
                    <a:pt x="169" y="254"/>
                  </a:cubicBezTo>
                  <a:cubicBezTo>
                    <a:pt x="157" y="255"/>
                    <a:pt x="144" y="256"/>
                    <a:pt x="131" y="256"/>
                  </a:cubicBezTo>
                  <a:cubicBezTo>
                    <a:pt x="118" y="256"/>
                    <a:pt x="104" y="256"/>
                    <a:pt x="91" y="254"/>
                  </a:cubicBezTo>
                  <a:cubicBezTo>
                    <a:pt x="77" y="253"/>
                    <a:pt x="67" y="250"/>
                    <a:pt x="60" y="247"/>
                  </a:cubicBezTo>
                  <a:cubicBezTo>
                    <a:pt x="60" y="247"/>
                    <a:pt x="58" y="246"/>
                    <a:pt x="55" y="245"/>
                  </a:cubicBezTo>
                  <a:cubicBezTo>
                    <a:pt x="53" y="243"/>
                    <a:pt x="51" y="243"/>
                    <a:pt x="50" y="242"/>
                  </a:cubicBezTo>
                  <a:cubicBezTo>
                    <a:pt x="49" y="241"/>
                    <a:pt x="47" y="240"/>
                    <a:pt x="46" y="239"/>
                  </a:cubicBezTo>
                  <a:cubicBezTo>
                    <a:pt x="44" y="237"/>
                    <a:pt x="43" y="236"/>
                    <a:pt x="42" y="234"/>
                  </a:cubicBezTo>
                  <a:cubicBezTo>
                    <a:pt x="37" y="231"/>
                    <a:pt x="24" y="230"/>
                    <a:pt x="0" y="230"/>
                  </a:cubicBezTo>
                  <a:cubicBezTo>
                    <a:pt x="0" y="136"/>
                    <a:pt x="0" y="136"/>
                    <a:pt x="0" y="136"/>
                  </a:cubicBezTo>
                  <a:cubicBezTo>
                    <a:pt x="5" y="136"/>
                    <a:pt x="10" y="136"/>
                    <a:pt x="15" y="136"/>
                  </a:cubicBezTo>
                  <a:cubicBezTo>
                    <a:pt x="21" y="136"/>
                    <a:pt x="26" y="136"/>
                    <a:pt x="30" y="136"/>
                  </a:cubicBezTo>
                  <a:cubicBezTo>
                    <a:pt x="35" y="135"/>
                    <a:pt x="37" y="134"/>
                    <a:pt x="37" y="131"/>
                  </a:cubicBezTo>
                  <a:cubicBezTo>
                    <a:pt x="38" y="130"/>
                    <a:pt x="40" y="128"/>
                    <a:pt x="41" y="127"/>
                  </a:cubicBezTo>
                  <a:cubicBezTo>
                    <a:pt x="41" y="126"/>
                    <a:pt x="42" y="122"/>
                    <a:pt x="43" y="116"/>
                  </a:cubicBezTo>
                  <a:cubicBezTo>
                    <a:pt x="45" y="111"/>
                    <a:pt x="46" y="107"/>
                    <a:pt x="46" y="104"/>
                  </a:cubicBezTo>
                  <a:cubicBezTo>
                    <a:pt x="47" y="102"/>
                    <a:pt x="48" y="99"/>
                    <a:pt x="50" y="95"/>
                  </a:cubicBezTo>
                  <a:cubicBezTo>
                    <a:pt x="52" y="91"/>
                    <a:pt x="54" y="87"/>
                    <a:pt x="56" y="84"/>
                  </a:cubicBezTo>
                  <a:cubicBezTo>
                    <a:pt x="73" y="68"/>
                    <a:pt x="73" y="68"/>
                    <a:pt x="73" y="68"/>
                  </a:cubicBezTo>
                  <a:cubicBezTo>
                    <a:pt x="84" y="48"/>
                    <a:pt x="89" y="32"/>
                    <a:pt x="89" y="18"/>
                  </a:cubicBezTo>
                  <a:cubicBezTo>
                    <a:pt x="89" y="2"/>
                    <a:pt x="89" y="2"/>
                    <a:pt x="89" y="2"/>
                  </a:cubicBezTo>
                  <a:cubicBezTo>
                    <a:pt x="90" y="1"/>
                    <a:pt x="92" y="0"/>
                    <a:pt x="97" y="0"/>
                  </a:cubicBezTo>
                  <a:cubicBezTo>
                    <a:pt x="107" y="0"/>
                    <a:pt x="114" y="6"/>
                    <a:pt x="117" y="18"/>
                  </a:cubicBezTo>
                  <a:cubicBezTo>
                    <a:pt x="121" y="39"/>
                    <a:pt x="121" y="39"/>
                    <a:pt x="121" y="39"/>
                  </a:cubicBezTo>
                  <a:cubicBezTo>
                    <a:pt x="120" y="49"/>
                    <a:pt x="118" y="56"/>
                    <a:pt x="114" y="59"/>
                  </a:cubicBezTo>
                  <a:cubicBezTo>
                    <a:pt x="112" y="75"/>
                    <a:pt x="111" y="85"/>
                    <a:pt x="109" y="89"/>
                  </a:cubicBezTo>
                  <a:cubicBezTo>
                    <a:pt x="108" y="93"/>
                    <a:pt x="110" y="97"/>
                    <a:pt x="113" y="100"/>
                  </a:cubicBezTo>
                  <a:cubicBezTo>
                    <a:pt x="116" y="104"/>
                    <a:pt x="119" y="106"/>
                    <a:pt x="122" y="107"/>
                  </a:cubicBezTo>
                  <a:cubicBezTo>
                    <a:pt x="124" y="107"/>
                    <a:pt x="126" y="107"/>
                    <a:pt x="126" y="107"/>
                  </a:cubicBezTo>
                  <a:cubicBezTo>
                    <a:pt x="127" y="107"/>
                    <a:pt x="129" y="107"/>
                    <a:pt x="131" y="107"/>
                  </a:cubicBezTo>
                  <a:cubicBezTo>
                    <a:pt x="133" y="107"/>
                    <a:pt x="134" y="107"/>
                    <a:pt x="136" y="107"/>
                  </a:cubicBezTo>
                  <a:cubicBezTo>
                    <a:pt x="138" y="107"/>
                    <a:pt x="139" y="106"/>
                    <a:pt x="141" y="106"/>
                  </a:cubicBezTo>
                  <a:cubicBezTo>
                    <a:pt x="143" y="105"/>
                    <a:pt x="147" y="104"/>
                    <a:pt x="152" y="103"/>
                  </a:cubicBezTo>
                  <a:cubicBezTo>
                    <a:pt x="158" y="101"/>
                    <a:pt x="162" y="100"/>
                    <a:pt x="164" y="99"/>
                  </a:cubicBezTo>
                  <a:cubicBezTo>
                    <a:pt x="173" y="97"/>
                    <a:pt x="181" y="97"/>
                    <a:pt x="188" y="98"/>
                  </a:cubicBezTo>
                  <a:cubicBezTo>
                    <a:pt x="191" y="99"/>
                    <a:pt x="195" y="100"/>
                    <a:pt x="198" y="101"/>
                  </a:cubicBezTo>
                  <a:cubicBezTo>
                    <a:pt x="202" y="103"/>
                    <a:pt x="204" y="104"/>
                    <a:pt x="205" y="106"/>
                  </a:cubicBezTo>
                  <a:cubicBezTo>
                    <a:pt x="205" y="106"/>
                    <a:pt x="205" y="107"/>
                    <a:pt x="206" y="109"/>
                  </a:cubicBezTo>
                  <a:cubicBezTo>
                    <a:pt x="207" y="111"/>
                    <a:pt x="207" y="112"/>
                    <a:pt x="207" y="112"/>
                  </a:cubicBezTo>
                  <a:cubicBezTo>
                    <a:pt x="207" y="112"/>
                    <a:pt x="207" y="113"/>
                    <a:pt x="208" y="115"/>
                  </a:cubicBezTo>
                  <a:cubicBezTo>
                    <a:pt x="208" y="116"/>
                    <a:pt x="209" y="118"/>
                    <a:pt x="208" y="118"/>
                  </a:cubicBezTo>
                  <a:cubicBezTo>
                    <a:pt x="208" y="119"/>
                    <a:pt x="208" y="120"/>
                    <a:pt x="208" y="123"/>
                  </a:cubicBezTo>
                  <a:cubicBezTo>
                    <a:pt x="208" y="125"/>
                    <a:pt x="206" y="129"/>
                    <a:pt x="203" y="136"/>
                  </a:cubicBezTo>
                  <a:cubicBezTo>
                    <a:pt x="203" y="136"/>
                    <a:pt x="204" y="137"/>
                    <a:pt x="205" y="139"/>
                  </a:cubicBezTo>
                  <a:cubicBezTo>
                    <a:pt x="206" y="140"/>
                    <a:pt x="207" y="141"/>
                    <a:pt x="207" y="141"/>
                  </a:cubicBezTo>
                  <a:cubicBezTo>
                    <a:pt x="207" y="142"/>
                    <a:pt x="208" y="143"/>
                    <a:pt x="209" y="144"/>
                  </a:cubicBezTo>
                  <a:cubicBezTo>
                    <a:pt x="209" y="145"/>
                    <a:pt x="210" y="146"/>
                    <a:pt x="210" y="147"/>
                  </a:cubicBezTo>
                  <a:cubicBezTo>
                    <a:pt x="210" y="148"/>
                    <a:pt x="211" y="149"/>
                    <a:pt x="211" y="150"/>
                  </a:cubicBezTo>
                  <a:cubicBezTo>
                    <a:pt x="211" y="152"/>
                    <a:pt x="212" y="153"/>
                    <a:pt x="212" y="155"/>
                  </a:cubicBezTo>
                  <a:cubicBezTo>
                    <a:pt x="212" y="156"/>
                    <a:pt x="212" y="158"/>
                    <a:pt x="212" y="16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grpSp>
        <p:nvGrpSpPr>
          <p:cNvPr id="47" name="组合 46"/>
          <p:cNvGrpSpPr/>
          <p:nvPr/>
        </p:nvGrpSpPr>
        <p:grpSpPr>
          <a:xfrm>
            <a:off x="781481" y="2453355"/>
            <a:ext cx="2436279" cy="1526538"/>
            <a:chOff x="940410" y="2538568"/>
            <a:chExt cx="3288080" cy="2060264"/>
          </a:xfrm>
        </p:grpSpPr>
        <p:sp>
          <p:nvSpPr>
            <p:cNvPr id="42" name="任意多边形 41"/>
            <p:cNvSpPr/>
            <p:nvPr/>
          </p:nvSpPr>
          <p:spPr>
            <a:xfrm>
              <a:off x="1435100" y="2538568"/>
              <a:ext cx="2298700" cy="2060264"/>
            </a:xfrm>
            <a:custGeom>
              <a:avLst/>
              <a:gdLst>
                <a:gd name="connsiteX0" fmla="*/ 0 w 2298700"/>
                <a:gd name="connsiteY0" fmla="*/ 1293498 h 2060264"/>
                <a:gd name="connsiteX1" fmla="*/ 30100 w 2298700"/>
                <a:gd name="connsiteY1" fmla="*/ 1293498 h 2060264"/>
                <a:gd name="connsiteX2" fmla="*/ 30100 w 2298700"/>
                <a:gd name="connsiteY2" fmla="*/ 2030164 h 2060264"/>
                <a:gd name="connsiteX3" fmla="*/ 2268600 w 2298700"/>
                <a:gd name="connsiteY3" fmla="*/ 2030164 h 2060264"/>
                <a:gd name="connsiteX4" fmla="*/ 2268600 w 2298700"/>
                <a:gd name="connsiteY4" fmla="*/ 1293498 h 2060264"/>
                <a:gd name="connsiteX5" fmla="*/ 2298700 w 2298700"/>
                <a:gd name="connsiteY5" fmla="*/ 1293498 h 2060264"/>
                <a:gd name="connsiteX6" fmla="*/ 2298700 w 2298700"/>
                <a:gd name="connsiteY6" fmla="*/ 2060264 h 2060264"/>
                <a:gd name="connsiteX7" fmla="*/ 0 w 2298700"/>
                <a:gd name="connsiteY7" fmla="*/ 2060264 h 2060264"/>
                <a:gd name="connsiteX8" fmla="*/ 0 w 2298700"/>
                <a:gd name="connsiteY8" fmla="*/ 0 h 2060264"/>
                <a:gd name="connsiteX9" fmla="*/ 2298700 w 2298700"/>
                <a:gd name="connsiteY9" fmla="*/ 0 h 2060264"/>
                <a:gd name="connsiteX10" fmla="*/ 2298700 w 2298700"/>
                <a:gd name="connsiteY10" fmla="*/ 498664 h 2060264"/>
                <a:gd name="connsiteX11" fmla="*/ 2268600 w 2298700"/>
                <a:gd name="connsiteY11" fmla="*/ 498664 h 2060264"/>
                <a:gd name="connsiteX12" fmla="*/ 2268600 w 2298700"/>
                <a:gd name="connsiteY12" fmla="*/ 30100 h 2060264"/>
                <a:gd name="connsiteX13" fmla="*/ 30100 w 2298700"/>
                <a:gd name="connsiteY13" fmla="*/ 30100 h 2060264"/>
                <a:gd name="connsiteX14" fmla="*/ 30100 w 2298700"/>
                <a:gd name="connsiteY14" fmla="*/ 498664 h 2060264"/>
                <a:gd name="connsiteX15" fmla="*/ 0 w 2298700"/>
                <a:gd name="connsiteY15" fmla="*/ 498664 h 206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8700" h="2060264">
                  <a:moveTo>
                    <a:pt x="0" y="1293498"/>
                  </a:moveTo>
                  <a:lnTo>
                    <a:pt x="30100" y="1293498"/>
                  </a:lnTo>
                  <a:lnTo>
                    <a:pt x="30100" y="2030164"/>
                  </a:lnTo>
                  <a:lnTo>
                    <a:pt x="2268600" y="2030164"/>
                  </a:lnTo>
                  <a:lnTo>
                    <a:pt x="2268600" y="1293498"/>
                  </a:lnTo>
                  <a:lnTo>
                    <a:pt x="2298700" y="1293498"/>
                  </a:lnTo>
                  <a:lnTo>
                    <a:pt x="2298700" y="2060264"/>
                  </a:lnTo>
                  <a:lnTo>
                    <a:pt x="0" y="2060264"/>
                  </a:lnTo>
                  <a:close/>
                  <a:moveTo>
                    <a:pt x="0" y="0"/>
                  </a:moveTo>
                  <a:lnTo>
                    <a:pt x="2298700" y="0"/>
                  </a:lnTo>
                  <a:lnTo>
                    <a:pt x="2298700" y="498664"/>
                  </a:lnTo>
                  <a:lnTo>
                    <a:pt x="2268600" y="498664"/>
                  </a:lnTo>
                  <a:lnTo>
                    <a:pt x="2268600" y="30100"/>
                  </a:lnTo>
                  <a:lnTo>
                    <a:pt x="30100" y="30100"/>
                  </a:lnTo>
                  <a:lnTo>
                    <a:pt x="30100" y="498664"/>
                  </a:lnTo>
                  <a:lnTo>
                    <a:pt x="0" y="4986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文本框 37"/>
            <p:cNvSpPr txBox="1"/>
            <p:nvPr/>
          </p:nvSpPr>
          <p:spPr>
            <a:xfrm>
              <a:off x="940410" y="3032285"/>
              <a:ext cx="3288080" cy="769441"/>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chemeClr val="bg1"/>
                  </a:solidFill>
                  <a:effectLst/>
                  <a:uLnTx/>
                  <a:uFillTx/>
                  <a:latin typeface="Arial" charset="0"/>
                  <a:ea typeface="微软雅黑" charset="-122"/>
                </a:rPr>
                <a:t>CONTENTS</a:t>
              </a:r>
              <a:endParaRPr kumimoji="0" lang="zh-CN" altLang="en-US" sz="4400" b="1" i="0" u="none" strike="noStrike" kern="1200" cap="none" spc="0" normalizeH="0" baseline="0" noProof="0" dirty="0">
                <a:ln>
                  <a:noFill/>
                </a:ln>
                <a:solidFill>
                  <a:schemeClr val="bg1"/>
                </a:solidFill>
                <a:effectLst/>
                <a:uLnTx/>
                <a:uFillTx/>
                <a:latin typeface="Arial" charset="0"/>
                <a:ea typeface="微软雅黑" charset="-122"/>
              </a:endParaRPr>
            </a:p>
          </p:txBody>
        </p:sp>
        <p:cxnSp>
          <p:nvCxnSpPr>
            <p:cNvPr id="40" name="直接连接符 39"/>
            <p:cNvCxnSpPr/>
            <p:nvPr/>
          </p:nvCxnSpPr>
          <p:spPr>
            <a:xfrm>
              <a:off x="2216150" y="4091332"/>
              <a:ext cx="7366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文本框 16"/>
          <p:cNvSpPr txBox="1"/>
          <p:nvPr/>
        </p:nvSpPr>
        <p:spPr>
          <a:xfrm>
            <a:off x="6344984" y="3018003"/>
            <a:ext cx="3134191" cy="400110"/>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smtClean="0">
                <a:ln>
                  <a:noFill/>
                </a:ln>
                <a:solidFill>
                  <a:schemeClr val="tx1">
                    <a:lumMod val="65000"/>
                    <a:lumOff val="35000"/>
                  </a:schemeClr>
                </a:solidFill>
                <a:effectLst/>
                <a:uLnTx/>
                <a:uFillTx/>
                <a:latin typeface="Arial" charset="0"/>
                <a:ea typeface="微软雅黑" charset="-122"/>
              </a:rPr>
              <a:t>Netty</a:t>
            </a:r>
            <a:r>
              <a:rPr kumimoji="0" lang="zh-CN" altLang="en-US" sz="2000" b="1" i="0" u="none" strike="noStrike" kern="1200" cap="none" spc="0" normalizeH="0" baseline="0" noProof="0" dirty="0" smtClean="0">
                <a:ln>
                  <a:noFill/>
                </a:ln>
                <a:solidFill>
                  <a:schemeClr val="tx1">
                    <a:lumMod val="65000"/>
                    <a:lumOff val="35000"/>
                  </a:schemeClr>
                </a:solidFill>
                <a:effectLst/>
                <a:uLnTx/>
                <a:uFillTx/>
                <a:latin typeface="Arial" charset="0"/>
                <a:ea typeface="微软雅黑" charset="-122"/>
              </a:rPr>
              <a:t>应用场景和</a:t>
            </a:r>
            <a:r>
              <a:rPr lang="zh-CN" altLang="en-US" sz="2000" b="1" dirty="0">
                <a:solidFill>
                  <a:schemeClr val="tx1">
                    <a:lumMod val="65000"/>
                    <a:lumOff val="35000"/>
                  </a:schemeClr>
                </a:solidFill>
                <a:latin typeface="Arial" charset="0"/>
                <a:ea typeface="微软雅黑" charset="-122"/>
              </a:rPr>
              <a:t>如何</a:t>
            </a:r>
            <a:r>
              <a:rPr lang="zh-CN" altLang="en-US" sz="2000" b="1" dirty="0" smtClean="0">
                <a:solidFill>
                  <a:schemeClr val="tx1">
                    <a:lumMod val="65000"/>
                    <a:lumOff val="35000"/>
                  </a:schemeClr>
                </a:solidFill>
                <a:latin typeface="Arial" charset="0"/>
                <a:ea typeface="微软雅黑" charset="-122"/>
              </a:rPr>
              <a:t>使用</a:t>
            </a:r>
            <a:endParaRPr kumimoji="0" lang="zh-CN" altLang="en-US" sz="2000" b="1" i="0" u="none" strike="noStrike" kern="1200" cap="none" spc="0" normalizeH="0" baseline="0" noProof="0" dirty="0">
              <a:ln>
                <a:noFill/>
              </a:ln>
              <a:solidFill>
                <a:schemeClr val="tx1">
                  <a:lumMod val="65000"/>
                  <a:lumOff val="35000"/>
                </a:schemeClr>
              </a:solidFill>
              <a:effectLst/>
              <a:uLnTx/>
              <a:uFillTx/>
              <a:latin typeface="Arial" charset="0"/>
              <a:ea typeface="微软雅黑" charset="-122"/>
            </a:endParaRPr>
          </a:p>
        </p:txBody>
      </p:sp>
      <p:grpSp>
        <p:nvGrpSpPr>
          <p:cNvPr id="13" name="组合 12"/>
          <p:cNvGrpSpPr/>
          <p:nvPr/>
        </p:nvGrpSpPr>
        <p:grpSpPr>
          <a:xfrm>
            <a:off x="5594985" y="4004968"/>
            <a:ext cx="4629785" cy="618887"/>
            <a:chOff x="6177960" y="1528518"/>
            <a:chExt cx="4629739" cy="612795"/>
          </a:xfrm>
        </p:grpSpPr>
        <p:grpSp>
          <p:nvGrpSpPr>
            <p:cNvPr id="14" name="组合 13"/>
            <p:cNvGrpSpPr/>
            <p:nvPr/>
          </p:nvGrpSpPr>
          <p:grpSpPr>
            <a:xfrm>
              <a:off x="6941248" y="1528518"/>
              <a:ext cx="3866451" cy="612795"/>
              <a:chOff x="6915848" y="1685854"/>
              <a:chExt cx="3866451" cy="612795"/>
            </a:xfrm>
          </p:grpSpPr>
          <p:sp>
            <p:nvSpPr>
              <p:cNvPr id="15" name="文本框 14"/>
              <p:cNvSpPr txBox="1"/>
              <p:nvPr/>
            </p:nvSpPr>
            <p:spPr>
              <a:xfrm>
                <a:off x="6915849" y="1685854"/>
                <a:ext cx="2356353" cy="396172"/>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smtClean="0">
                    <a:ln>
                      <a:noFill/>
                    </a:ln>
                    <a:solidFill>
                      <a:schemeClr val="tx1">
                        <a:lumMod val="65000"/>
                        <a:lumOff val="35000"/>
                      </a:schemeClr>
                    </a:solidFill>
                    <a:effectLst/>
                    <a:uLnTx/>
                    <a:uFillTx/>
                    <a:latin typeface="Arial" charset="0"/>
                    <a:ea typeface="微软雅黑" charset="-122"/>
                  </a:rPr>
                  <a:t>小结和讨论</a:t>
                </a:r>
                <a:endParaRPr kumimoji="0" lang="en-US" altLang="zh-CN" sz="2000" b="1" i="0" u="none" strike="noStrike" kern="1200" cap="none" spc="0" normalizeH="0" baseline="0" noProof="0" dirty="0">
                  <a:ln>
                    <a:noFill/>
                  </a:ln>
                  <a:solidFill>
                    <a:schemeClr val="tx1">
                      <a:lumMod val="65000"/>
                      <a:lumOff val="35000"/>
                    </a:schemeClr>
                  </a:solidFill>
                  <a:effectLst/>
                  <a:uLnTx/>
                  <a:uFillTx/>
                  <a:latin typeface="Arial" charset="0"/>
                  <a:ea typeface="微软雅黑" charset="-122"/>
                </a:endParaRPr>
              </a:p>
            </p:txBody>
          </p:sp>
          <p:sp>
            <p:nvSpPr>
              <p:cNvPr id="19" name="文本框 18"/>
              <p:cNvSpPr txBox="1"/>
              <p:nvPr/>
            </p:nvSpPr>
            <p:spPr>
              <a:xfrm>
                <a:off x="6915848" y="2070089"/>
                <a:ext cx="3866451" cy="228560"/>
              </a:xfrm>
              <a:prstGeom prst="rect">
                <a:avLst/>
              </a:prstGeom>
              <a:noFill/>
            </p:spPr>
            <p:txBody>
              <a:bodyPr wrap="square" rtlCol="0">
                <a:spAutoFit/>
                <a:scene3d>
                  <a:camera prst="orthographicFront"/>
                  <a:lightRig rig="threePt" dir="t"/>
                </a:scene3d>
                <a:sp3d contourW="12700"/>
              </a:bodyPr>
              <a:lstStyle/>
              <a:p>
                <a:endParaRPr lang="zh-CN" altLang="en-US" sz="900" dirty="0"/>
              </a:p>
            </p:txBody>
          </p:sp>
        </p:grpSp>
        <p:sp>
          <p:nvSpPr>
            <p:cNvPr id="20" name="矩形 19"/>
            <p:cNvSpPr/>
            <p:nvPr/>
          </p:nvSpPr>
          <p:spPr>
            <a:xfrm>
              <a:off x="6177960" y="1566618"/>
              <a:ext cx="573761" cy="573761"/>
            </a:xfrm>
            <a:prstGeom prst="rect">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 name="矩形 29"/>
            <p:cNvSpPr/>
            <p:nvPr/>
          </p:nvSpPr>
          <p:spPr>
            <a:xfrm>
              <a:off x="6335207" y="1757339"/>
              <a:ext cx="259268" cy="192320"/>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20</a:t>
            </a:fld>
            <a:endParaRPr lang="zh-CN" altLang="en-US" dirty="0"/>
          </a:p>
        </p:txBody>
      </p:sp>
      <p:sp>
        <p:nvSpPr>
          <p:cNvPr id="4" name="矩形 3"/>
          <p:cNvSpPr/>
          <p:nvPr/>
        </p:nvSpPr>
        <p:spPr>
          <a:xfrm>
            <a:off x="929640" y="352666"/>
            <a:ext cx="10210800" cy="1415772"/>
          </a:xfrm>
          <a:prstGeom prst="rect">
            <a:avLst/>
          </a:prstGeom>
        </p:spPr>
        <p:txBody>
          <a:bodyPr wrap="square">
            <a:spAutoFit/>
          </a:bodyPr>
          <a:lstStyle/>
          <a:p>
            <a:r>
              <a:rPr lang="en-US" altLang="zh-CN" dirty="0" smtClean="0">
                <a:solidFill>
                  <a:srgbClr val="00B0F0"/>
                </a:solidFill>
              </a:rPr>
              <a:t>4.</a:t>
            </a:r>
            <a:r>
              <a:rPr lang="zh-CN" altLang="en-US" dirty="0" smtClean="0">
                <a:solidFill>
                  <a:srgbClr val="00B0F0"/>
                </a:solidFill>
              </a:rPr>
              <a:t>企业</a:t>
            </a:r>
            <a:r>
              <a:rPr lang="zh-CN" altLang="en-US" dirty="0">
                <a:solidFill>
                  <a:srgbClr val="00B0F0"/>
                </a:solidFill>
              </a:rPr>
              <a:t>软件：</a:t>
            </a:r>
            <a:r>
              <a:rPr lang="zh-CN" altLang="en-US" sz="1600" dirty="0"/>
              <a:t>企业和 </a:t>
            </a:r>
            <a:r>
              <a:rPr lang="en-US" altLang="zh-CN" sz="1600" dirty="0"/>
              <a:t>IT </a:t>
            </a:r>
            <a:r>
              <a:rPr lang="zh-CN" altLang="en-US" sz="1600" dirty="0"/>
              <a:t>集成需要 </a:t>
            </a:r>
            <a:r>
              <a:rPr lang="en-US" altLang="zh-CN" sz="1600" dirty="0"/>
              <a:t>ESB</a:t>
            </a:r>
            <a:r>
              <a:rPr lang="zh-CN" altLang="en-US" sz="1600" dirty="0"/>
              <a:t>，</a:t>
            </a:r>
            <a:r>
              <a:rPr lang="en-US" altLang="zh-CN" sz="1600" dirty="0" err="1"/>
              <a:t>Netty</a:t>
            </a:r>
            <a:r>
              <a:rPr lang="en-US" altLang="zh-CN" sz="1600" dirty="0"/>
              <a:t> </a:t>
            </a:r>
            <a:r>
              <a:rPr lang="zh-CN" altLang="en-US" sz="1600" dirty="0"/>
              <a:t>对多协议支持、私有协议定制的简洁性和高性能是 </a:t>
            </a:r>
            <a:r>
              <a:rPr lang="en-US" altLang="zh-CN" sz="1600" dirty="0"/>
              <a:t>ESB RPC </a:t>
            </a:r>
            <a:r>
              <a:rPr lang="zh-CN" altLang="en-US" sz="1600" dirty="0"/>
              <a:t>框架的首选通信组件。事实上，很多企业总线厂商会选择 </a:t>
            </a:r>
            <a:r>
              <a:rPr lang="en-US" altLang="zh-CN" sz="1600" dirty="0" err="1"/>
              <a:t>Netty</a:t>
            </a:r>
            <a:r>
              <a:rPr lang="en-US" altLang="zh-CN" sz="1600" dirty="0"/>
              <a:t> </a:t>
            </a:r>
            <a:r>
              <a:rPr lang="zh-CN" altLang="en-US" sz="1600" dirty="0"/>
              <a:t>作为基础通信组件，用于企业的 </a:t>
            </a:r>
            <a:r>
              <a:rPr lang="en-US" altLang="zh-CN" sz="1600" dirty="0"/>
              <a:t>IT </a:t>
            </a:r>
            <a:r>
              <a:rPr lang="zh-CN" altLang="en-US" sz="1600" dirty="0"/>
              <a:t>集成</a:t>
            </a:r>
            <a:r>
              <a:rPr lang="zh-CN" altLang="en-US" sz="1600" dirty="0" smtClean="0"/>
              <a:t>。</a:t>
            </a:r>
            <a:endParaRPr lang="en-US" altLang="zh-CN" sz="1600" dirty="0" smtClean="0"/>
          </a:p>
          <a:p>
            <a:endParaRPr lang="en-US" altLang="zh-CN" sz="1600" dirty="0" smtClean="0"/>
          </a:p>
          <a:p>
            <a:r>
              <a:rPr lang="en-US" altLang="zh-CN" dirty="0" smtClean="0"/>
              <a:t>5.</a:t>
            </a:r>
            <a:r>
              <a:rPr lang="zh-CN" altLang="en-US" dirty="0" smtClean="0"/>
              <a:t>通信</a:t>
            </a:r>
            <a:r>
              <a:rPr lang="zh-CN" altLang="en-US" dirty="0"/>
              <a:t>行业：</a:t>
            </a:r>
            <a:r>
              <a:rPr lang="en-US" altLang="zh-CN" sz="1600" dirty="0" err="1"/>
              <a:t>Netty</a:t>
            </a:r>
            <a:r>
              <a:rPr lang="en-US" altLang="zh-CN" sz="1600" dirty="0"/>
              <a:t> </a:t>
            </a:r>
            <a:r>
              <a:rPr lang="zh-CN" altLang="en-US" sz="1600" dirty="0"/>
              <a:t>的异步高性能、高可靠性和高成熟度的优点，使它在通信行业得到了大量的应用</a:t>
            </a:r>
            <a:r>
              <a:rPr lang="zh-CN" altLang="en-US" dirty="0" smtClean="0"/>
              <a:t>。</a:t>
            </a:r>
            <a:endParaRPr lang="en-US" altLang="zh-CN" dirty="0" smtClean="0"/>
          </a:p>
          <a:p>
            <a:r>
              <a:rPr lang="en-US" altLang="zh-CN" dirty="0"/>
              <a:t>https://netty.io/wiki/related-projects.html</a:t>
            </a:r>
            <a:endParaRPr lang="en-US" altLang="zh-CN" dirty="0" smtClean="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736" y="1744162"/>
            <a:ext cx="9316124" cy="438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71126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21</a:t>
            </a:fld>
            <a:endParaRPr lang="zh-CN" altLang="en-US" dirty="0"/>
          </a:p>
        </p:txBody>
      </p:sp>
      <p:sp>
        <p:nvSpPr>
          <p:cNvPr id="3" name="矩形 2"/>
          <p:cNvSpPr/>
          <p:nvPr/>
        </p:nvSpPr>
        <p:spPr>
          <a:xfrm>
            <a:off x="669349" y="514782"/>
            <a:ext cx="1627369" cy="523220"/>
          </a:xfrm>
          <a:prstGeom prst="rect">
            <a:avLst/>
          </a:prstGeom>
        </p:spPr>
        <p:txBody>
          <a:bodyPr wrap="none">
            <a:spAutoFit/>
          </a:bodyPr>
          <a:lstStyle/>
          <a:p>
            <a:r>
              <a:rPr lang="zh-CN" altLang="en-US"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参考书籍</a:t>
            </a:r>
            <a:endParaRPr lang="zh-CN" altLang="en-US" sz="2800" b="1" dirty="0">
              <a:solidFill>
                <a:schemeClr val="accent1">
                  <a:lumMod val="75000"/>
                </a:schemeClr>
              </a:solidFill>
              <a:effectLst>
                <a:outerShdw blurRad="38100" dist="38100" dir="2700000" algn="tl">
                  <a:srgbClr val="000000">
                    <a:alpha val="43137"/>
                  </a:srgbClr>
                </a:outerShdw>
              </a:effectLst>
              <a:ea typeface="宋体" panose="02010600030101010101" pitchFamily="2"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469" y="1889443"/>
            <a:ext cx="2923922" cy="3698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876" y="1920034"/>
            <a:ext cx="2725684" cy="363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01555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33315" y="790735"/>
            <a:ext cx="2876878"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charset="0"/>
                <a:ea typeface="微软雅黑" charset="-122"/>
              </a:rPr>
              <a:t>PART </a:t>
            </a:r>
            <a:r>
              <a:rPr lang="en-US" altLang="zh-CN" sz="4800" b="1" dirty="0">
                <a:gradFill>
                  <a:gsLst>
                    <a:gs pos="0">
                      <a:srgbClr val="00D1FE">
                        <a:alpha val="95000"/>
                      </a:srgbClr>
                    </a:gs>
                    <a:gs pos="100000">
                      <a:srgbClr val="397CD5">
                        <a:alpha val="95000"/>
                      </a:srgbClr>
                    </a:gs>
                  </a:gsLst>
                  <a:lin ang="2700000" scaled="1"/>
                </a:gradFill>
                <a:latin typeface="Arial" charset="0"/>
                <a:ea typeface="微软雅黑" charset="-122"/>
              </a:rPr>
              <a:t>2</a:t>
            </a:r>
            <a:r>
              <a:rPr kumimoji="0" lang="en-US" altLang="zh-CN" sz="4800" b="1" i="0" u="none" strike="noStrike" kern="1200" cap="none" spc="0" normalizeH="0" baseline="0" noProof="0" dirty="0" smtClean="0">
                <a:ln>
                  <a:noFill/>
                </a:ln>
                <a:gradFill>
                  <a:gsLst>
                    <a:gs pos="0">
                      <a:srgbClr val="00D1FE">
                        <a:alpha val="95000"/>
                      </a:srgbClr>
                    </a:gs>
                    <a:gs pos="100000">
                      <a:srgbClr val="397CD5">
                        <a:alpha val="95000"/>
                      </a:srgbClr>
                    </a:gs>
                  </a:gsLst>
                  <a:lin ang="2700000" scaled="1"/>
                </a:gradFill>
                <a:effectLst/>
                <a:uLnTx/>
                <a:uFillTx/>
                <a:latin typeface="Arial" charset="0"/>
                <a:ea typeface="微软雅黑" charset="-122"/>
              </a:rPr>
              <a:t>-2</a:t>
            </a:r>
            <a:endParaRPr kumimoji="0" lang="zh-CN" altLang="en-US" sz="48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charset="0"/>
              <a:ea typeface="微软雅黑" charset="-122"/>
            </a:endParaRPr>
          </a:p>
        </p:txBody>
      </p:sp>
      <p:sp>
        <p:nvSpPr>
          <p:cNvPr id="2" name="Slide Number Placeholder 1"/>
          <p:cNvSpPr>
            <a:spLocks noGrp="1"/>
          </p:cNvSpPr>
          <p:nvPr>
            <p:ph type="sldNum" sz="quarter" idx="12"/>
          </p:nvPr>
        </p:nvSpPr>
        <p:spPr/>
        <p:txBody>
          <a:bodyPr/>
          <a:lstStyle/>
          <a:p>
            <a:fld id="{791C74C5-49C3-4B91-9805-E5C47E5A7A90}" type="slidenum">
              <a:rPr lang="zh-CN" altLang="en-US" smtClean="0"/>
              <a:t>22</a:t>
            </a:fld>
            <a:endParaRPr lang="zh-CN" altLang="en-US" dirty="0"/>
          </a:p>
        </p:txBody>
      </p:sp>
      <p:sp>
        <p:nvSpPr>
          <p:cNvPr id="6" name="文本框 5">
            <a:extLst>
              <a:ext uri="{FF2B5EF4-FFF2-40B4-BE49-F238E27FC236}">
                <a16:creationId xmlns="" xmlns:a16="http://schemas.microsoft.com/office/drawing/2014/main" id="{0EB41813-0E7B-4AA4-B788-6762AFCAE35D}"/>
              </a:ext>
            </a:extLst>
          </p:cNvPr>
          <p:cNvSpPr txBox="1"/>
          <p:nvPr/>
        </p:nvSpPr>
        <p:spPr>
          <a:xfrm>
            <a:off x="4426585" y="2910840"/>
            <a:ext cx="3567430" cy="518160"/>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2800" b="1" dirty="0" err="1" smtClean="0">
                <a:solidFill>
                  <a:schemeClr val="tx1">
                    <a:lumMod val="65000"/>
                    <a:lumOff val="35000"/>
                  </a:schemeClr>
                </a:solidFill>
              </a:rPr>
              <a:t>Netty</a:t>
            </a:r>
            <a:r>
              <a:rPr lang="zh-CN" altLang="en-US" sz="2800" b="1" dirty="0" smtClean="0">
                <a:solidFill>
                  <a:schemeClr val="tx1">
                    <a:lumMod val="65000"/>
                    <a:lumOff val="35000"/>
                  </a:schemeClr>
                </a:solidFill>
              </a:rPr>
              <a:t>的使用</a:t>
            </a:r>
            <a:endParaRPr lang="en-US" sz="2800" b="1" dirty="0">
              <a:solidFill>
                <a:schemeClr val="tx1">
                  <a:lumMod val="65000"/>
                  <a:lumOff val="35000"/>
                </a:schemeClr>
              </a:solidFill>
            </a:endParaRPr>
          </a:p>
        </p:txBody>
      </p:sp>
    </p:spTree>
    <p:extLst>
      <p:ext uri="{BB962C8B-B14F-4D97-AF65-F5344CB8AC3E}">
        <p14:creationId xmlns:p14="http://schemas.microsoft.com/office/powerpoint/2010/main" val="3981311672"/>
      </p:ext>
    </p:extLst>
  </p:cSld>
  <p:clrMapOvr>
    <a:masterClrMapping/>
  </p:clrMapOvr>
  <mc:AlternateContent xmlns:mc="http://schemas.openxmlformats.org/markup-compatibility/2006" xmlns:p14="http://schemas.microsoft.com/office/powerpoint/2010/main">
    <mc:Choice Requires="p14">
      <p:transition spd="slow" p14:dur="3000" advTm="0">
        <p14:reveal/>
      </p:transition>
    </mc:Choice>
    <mc:Fallback xmlns="">
      <p:transition spd="slow" advTm="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23</a:t>
            </a:fld>
            <a:endParaRPr lang="zh-CN" altLang="en-US" dirty="0"/>
          </a:p>
        </p:txBody>
      </p:sp>
      <p:sp>
        <p:nvSpPr>
          <p:cNvPr id="3" name="矩形 2"/>
          <p:cNvSpPr/>
          <p:nvPr/>
        </p:nvSpPr>
        <p:spPr>
          <a:xfrm>
            <a:off x="663543" y="801112"/>
            <a:ext cx="10819051" cy="5355312"/>
          </a:xfrm>
          <a:prstGeom prst="rect">
            <a:avLst/>
          </a:prstGeom>
        </p:spPr>
        <p:txBody>
          <a:bodyPr wrap="square">
            <a:spAutoFit/>
          </a:bodyPr>
          <a:lstStyle/>
          <a:p>
            <a:r>
              <a:rPr lang="en-US" altLang="zh-CN" dirty="0" smtClean="0"/>
              <a:t>1.1 </a:t>
            </a:r>
            <a:r>
              <a:rPr lang="en-US" altLang="zh-CN" dirty="0"/>
              <a:t>Bootstrap</a:t>
            </a:r>
            <a:r>
              <a:rPr lang="zh-CN" altLang="en-US" dirty="0"/>
              <a:t>、</a:t>
            </a:r>
            <a:r>
              <a:rPr lang="en-US" altLang="zh-CN" dirty="0" err="1" smtClean="0"/>
              <a:t>ServerBootstrap</a:t>
            </a:r>
            <a:r>
              <a:rPr lang="en-US" altLang="zh-CN" dirty="0" smtClean="0"/>
              <a:t> </a:t>
            </a:r>
            <a:r>
              <a:rPr lang="zh-CN" altLang="en-US" dirty="0" smtClean="0"/>
              <a:t>：一句话概括：引导类</a:t>
            </a:r>
            <a:endParaRPr lang="en-US" altLang="zh-CN" dirty="0" smtClean="0"/>
          </a:p>
          <a:p>
            <a:endParaRPr lang="en-US" altLang="zh-CN" dirty="0"/>
          </a:p>
          <a:p>
            <a:r>
              <a:rPr lang="en-US" altLang="zh-CN" dirty="0"/>
              <a:t>1.2 Future</a:t>
            </a:r>
            <a:r>
              <a:rPr lang="zh-CN" altLang="en-US" dirty="0"/>
              <a:t>、</a:t>
            </a:r>
            <a:r>
              <a:rPr lang="en-US" altLang="zh-CN" dirty="0" err="1" smtClean="0"/>
              <a:t>ChannelFuture</a:t>
            </a:r>
            <a:r>
              <a:rPr lang="zh-CN" altLang="en-US" dirty="0" smtClean="0"/>
              <a:t>：异步获取结果</a:t>
            </a:r>
            <a:endParaRPr lang="en-US" altLang="zh-CN" dirty="0" smtClean="0"/>
          </a:p>
          <a:p>
            <a:endParaRPr lang="en-US" altLang="zh-CN" dirty="0"/>
          </a:p>
          <a:p>
            <a:r>
              <a:rPr lang="en-US" altLang="zh-CN" dirty="0"/>
              <a:t>1.3 </a:t>
            </a:r>
            <a:r>
              <a:rPr lang="en-US" altLang="zh-CN" dirty="0" smtClean="0"/>
              <a:t>Channel</a:t>
            </a:r>
          </a:p>
          <a:p>
            <a:endParaRPr lang="en-US" altLang="zh-CN" dirty="0"/>
          </a:p>
          <a:p>
            <a:r>
              <a:rPr lang="en-US" altLang="zh-CN" dirty="0"/>
              <a:t>1.4 </a:t>
            </a:r>
            <a:r>
              <a:rPr lang="en-US" altLang="zh-CN" dirty="0" smtClean="0"/>
              <a:t>Selector</a:t>
            </a:r>
          </a:p>
          <a:p>
            <a:endParaRPr lang="en-US" altLang="zh-CN" dirty="0"/>
          </a:p>
          <a:p>
            <a:r>
              <a:rPr lang="en-US" altLang="zh-CN" dirty="0"/>
              <a:t>1.5 </a:t>
            </a:r>
            <a:r>
              <a:rPr lang="en-US" altLang="zh-CN" dirty="0" err="1"/>
              <a:t>ChannelHandler</a:t>
            </a:r>
            <a:r>
              <a:rPr lang="en-US" altLang="zh-CN" dirty="0"/>
              <a:t> </a:t>
            </a:r>
            <a:r>
              <a:rPr lang="zh-CN" altLang="en-US" dirty="0"/>
              <a:t>及其实现</a:t>
            </a:r>
            <a:r>
              <a:rPr lang="zh-CN" altLang="en-US" dirty="0" smtClean="0"/>
              <a:t>类</a:t>
            </a:r>
            <a:endParaRPr lang="en-US" altLang="zh-CN" dirty="0" smtClean="0"/>
          </a:p>
          <a:p>
            <a:endParaRPr lang="zh-CN" altLang="en-US" dirty="0"/>
          </a:p>
          <a:p>
            <a:r>
              <a:rPr lang="en-US" altLang="zh-CN" dirty="0"/>
              <a:t>1.6 Pipeline </a:t>
            </a:r>
            <a:r>
              <a:rPr lang="zh-CN" altLang="en-US" dirty="0"/>
              <a:t>和 </a:t>
            </a:r>
            <a:r>
              <a:rPr lang="en-US" altLang="zh-CN" dirty="0" err="1" smtClean="0"/>
              <a:t>ChannelPipeline</a:t>
            </a:r>
            <a:endParaRPr lang="en-US" altLang="zh-CN" dirty="0" smtClean="0"/>
          </a:p>
          <a:p>
            <a:endParaRPr lang="en-US" altLang="zh-CN" dirty="0"/>
          </a:p>
          <a:p>
            <a:r>
              <a:rPr lang="en-US" altLang="zh-CN" dirty="0"/>
              <a:t>1.7 </a:t>
            </a:r>
            <a:r>
              <a:rPr lang="en-US" altLang="zh-CN" dirty="0" err="1" smtClean="0"/>
              <a:t>ChannelHandlerContext</a:t>
            </a:r>
            <a:endParaRPr lang="en-US" altLang="zh-CN" dirty="0" smtClean="0"/>
          </a:p>
          <a:p>
            <a:endParaRPr lang="en-US" altLang="zh-CN" dirty="0"/>
          </a:p>
          <a:p>
            <a:r>
              <a:rPr lang="en-US" altLang="zh-CN" dirty="0"/>
              <a:t>1.8 </a:t>
            </a:r>
            <a:r>
              <a:rPr lang="en-US" altLang="zh-CN" dirty="0" err="1" smtClean="0"/>
              <a:t>ChannelOption</a:t>
            </a:r>
            <a:endParaRPr lang="en-US" altLang="zh-CN" dirty="0" smtClean="0"/>
          </a:p>
          <a:p>
            <a:endParaRPr lang="en-US" altLang="zh-CN" dirty="0"/>
          </a:p>
          <a:p>
            <a:r>
              <a:rPr lang="en-US" altLang="zh-CN" dirty="0"/>
              <a:t>1.9 </a:t>
            </a:r>
            <a:r>
              <a:rPr lang="en-US" altLang="zh-CN" dirty="0" err="1"/>
              <a:t>EventLoopGroup</a:t>
            </a:r>
            <a:r>
              <a:rPr lang="en-US" altLang="zh-CN" dirty="0"/>
              <a:t> </a:t>
            </a:r>
            <a:r>
              <a:rPr lang="zh-CN" altLang="en-US" dirty="0"/>
              <a:t>和其实现类 </a:t>
            </a:r>
            <a:r>
              <a:rPr lang="en-US" altLang="zh-CN" dirty="0" err="1" smtClean="0"/>
              <a:t>NioEventLoopGroup</a:t>
            </a:r>
            <a:endParaRPr lang="en-US" altLang="zh-CN" dirty="0" smtClean="0"/>
          </a:p>
          <a:p>
            <a:endParaRPr lang="en-US" altLang="zh-CN" dirty="0"/>
          </a:p>
          <a:p>
            <a:r>
              <a:rPr lang="en-US" altLang="zh-CN" dirty="0"/>
              <a:t>1.10 </a:t>
            </a:r>
            <a:r>
              <a:rPr lang="en-US" altLang="zh-CN" dirty="0" err="1"/>
              <a:t>Unpooled</a:t>
            </a:r>
            <a:r>
              <a:rPr lang="en-US" altLang="zh-CN" dirty="0"/>
              <a:t> </a:t>
            </a:r>
            <a:r>
              <a:rPr lang="zh-CN" altLang="en-US" dirty="0"/>
              <a:t>类</a:t>
            </a:r>
          </a:p>
        </p:txBody>
      </p:sp>
      <p:sp>
        <p:nvSpPr>
          <p:cNvPr id="4" name="矩形 3"/>
          <p:cNvSpPr/>
          <p:nvPr/>
        </p:nvSpPr>
        <p:spPr>
          <a:xfrm>
            <a:off x="663547" y="153176"/>
            <a:ext cx="3249608" cy="523220"/>
          </a:xfrm>
          <a:prstGeom prst="rect">
            <a:avLst/>
          </a:prstGeom>
        </p:spPr>
        <p:txBody>
          <a:bodyPr wrap="none">
            <a:spAutoFit/>
          </a:bodyPr>
          <a:lstStyle/>
          <a:p>
            <a:r>
              <a:rPr lang="en-US" altLang="zh-CN" sz="2800" b="1" dirty="0" err="1">
                <a:solidFill>
                  <a:schemeClr val="accent1">
                    <a:lumMod val="75000"/>
                  </a:schemeClr>
                </a:solidFill>
                <a:effectLst>
                  <a:outerShdw blurRad="38100" dist="38100" dir="2700000" algn="tl">
                    <a:srgbClr val="000000">
                      <a:alpha val="43137"/>
                    </a:srgbClr>
                  </a:outerShdw>
                </a:effectLst>
                <a:ea typeface="宋体" panose="02010600030101010101" pitchFamily="2" charset="-122"/>
              </a:rPr>
              <a:t>Netty</a:t>
            </a:r>
            <a:r>
              <a:rPr lang="zh-CN" altLang="en-US" sz="2800" b="1" dirty="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核心模块组件</a:t>
            </a:r>
          </a:p>
        </p:txBody>
      </p:sp>
    </p:spTree>
    <p:extLst>
      <p:ext uri="{BB962C8B-B14F-4D97-AF65-F5344CB8AC3E}">
        <p14:creationId xmlns:p14="http://schemas.microsoft.com/office/powerpoint/2010/main" val="21486077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24</a:t>
            </a:fld>
            <a:endParaRPr lang="zh-CN" altLang="en-US" dirty="0"/>
          </a:p>
        </p:txBody>
      </p:sp>
      <p:sp>
        <p:nvSpPr>
          <p:cNvPr id="4" name="TextBox 3"/>
          <p:cNvSpPr txBox="1"/>
          <p:nvPr/>
        </p:nvSpPr>
        <p:spPr>
          <a:xfrm>
            <a:off x="669349" y="1038002"/>
            <a:ext cx="5152313" cy="369332"/>
          </a:xfrm>
          <a:prstGeom prst="rect">
            <a:avLst/>
          </a:prstGeom>
          <a:noFill/>
        </p:spPr>
        <p:txBody>
          <a:bodyPr wrap="square" rtlCol="0">
            <a:spAutoFit/>
          </a:bodyPr>
          <a:lstStyle/>
          <a:p>
            <a:r>
              <a:rPr lang="en-US" altLang="zh-CN" dirty="0" err="1" smtClean="0"/>
              <a:t>Netty-Api</a:t>
            </a:r>
            <a:r>
              <a:rPr lang="zh-CN" altLang="en-US" dirty="0" smtClean="0"/>
              <a:t>：</a:t>
            </a:r>
            <a:r>
              <a:rPr lang="en-US" altLang="zh-CN" dirty="0" smtClean="0"/>
              <a:t>https</a:t>
            </a:r>
            <a:r>
              <a:rPr lang="en-US" altLang="zh-CN" dirty="0"/>
              <a:t>://netty.io/4.1/api/index.html</a:t>
            </a:r>
            <a:endParaRPr lang="zh-CN" altLang="en-US" dirty="0"/>
          </a:p>
        </p:txBody>
      </p:sp>
      <p:sp>
        <p:nvSpPr>
          <p:cNvPr id="5" name="矩形 4"/>
          <p:cNvSpPr/>
          <p:nvPr/>
        </p:nvSpPr>
        <p:spPr>
          <a:xfrm>
            <a:off x="669349" y="514782"/>
            <a:ext cx="3249608" cy="523220"/>
          </a:xfrm>
          <a:prstGeom prst="rect">
            <a:avLst/>
          </a:prstGeom>
        </p:spPr>
        <p:txBody>
          <a:bodyPr wrap="none">
            <a:spAutoFit/>
          </a:bodyPr>
          <a:lstStyle/>
          <a:p>
            <a:r>
              <a:rPr lang="en-US" altLang="zh-CN" sz="2800" b="1" dirty="0" err="1"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Netty</a:t>
            </a:r>
            <a:r>
              <a:rPr lang="zh-CN" altLang="en-US"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核心模块组件</a:t>
            </a:r>
            <a:endParaRPr lang="zh-CN" altLang="en-US" sz="2800" b="1" dirty="0">
              <a:solidFill>
                <a:schemeClr val="accent1">
                  <a:lumMod val="75000"/>
                </a:schemeClr>
              </a:solidFill>
              <a:effectLst>
                <a:outerShdw blurRad="38100" dist="38100" dir="2700000" algn="tl">
                  <a:srgbClr val="000000">
                    <a:alpha val="43137"/>
                  </a:srgbClr>
                </a:outerShdw>
              </a:effectLst>
              <a:ea typeface="宋体" panose="02010600030101010101" pitchFamily="2" charset="-122"/>
            </a:endParaRPr>
          </a:p>
        </p:txBody>
      </p:sp>
      <p:sp>
        <p:nvSpPr>
          <p:cNvPr id="6" name="矩形 5"/>
          <p:cNvSpPr/>
          <p:nvPr/>
        </p:nvSpPr>
        <p:spPr>
          <a:xfrm>
            <a:off x="669349" y="1558857"/>
            <a:ext cx="3433953" cy="341632"/>
          </a:xfrm>
          <a:prstGeom prst="rect">
            <a:avLst/>
          </a:prstGeom>
        </p:spPr>
        <p:txBody>
          <a:bodyPr wrap="none">
            <a:spAutoFit/>
          </a:bodyPr>
          <a:lstStyle/>
          <a:p>
            <a:pPr>
              <a:lnSpc>
                <a:spcPct val="90000"/>
              </a:lnSpc>
              <a:spcBef>
                <a:spcPct val="20000"/>
              </a:spcBef>
              <a:buClr>
                <a:schemeClr val="tx1"/>
              </a:buClr>
              <a:buSzPct val="70000"/>
              <a:buFont typeface="Wingdings" pitchFamily="2" charset="2"/>
              <a:buChar char="l"/>
            </a:pPr>
            <a:r>
              <a:rPr lang="en-US" altLang="zh-CN" b="1" dirty="0"/>
              <a:t>Bootstrap</a:t>
            </a:r>
            <a:r>
              <a:rPr lang="zh-CN" altLang="en-US" b="1" dirty="0"/>
              <a:t>、</a:t>
            </a:r>
            <a:r>
              <a:rPr lang="en-US" altLang="zh-CN" b="1" dirty="0" err="1"/>
              <a:t>ServerBootstrap</a:t>
            </a:r>
            <a:endParaRPr lang="en-US" altLang="zh-CN" b="1" dirty="0"/>
          </a:p>
        </p:txBody>
      </p:sp>
      <p:sp>
        <p:nvSpPr>
          <p:cNvPr id="7" name="矩形 6"/>
          <p:cNvSpPr/>
          <p:nvPr/>
        </p:nvSpPr>
        <p:spPr>
          <a:xfrm>
            <a:off x="870955" y="1938713"/>
            <a:ext cx="9608229" cy="923330"/>
          </a:xfrm>
          <a:prstGeom prst="rect">
            <a:avLst/>
          </a:prstGeom>
        </p:spPr>
        <p:txBody>
          <a:bodyPr wrap="square">
            <a:spAutoFit/>
          </a:bodyPr>
          <a:lstStyle/>
          <a:p>
            <a:pPr marL="342900" indent="-342900">
              <a:buAutoNum type="arabicParenR"/>
            </a:pPr>
            <a:r>
              <a:rPr lang="en-US" altLang="zh-CN" dirty="0"/>
              <a:t>Bootstrap </a:t>
            </a:r>
            <a:r>
              <a:rPr lang="zh-CN" altLang="en-US" dirty="0"/>
              <a:t>意思是引导，一个 </a:t>
            </a:r>
            <a:r>
              <a:rPr lang="en-US" altLang="zh-CN" dirty="0" err="1"/>
              <a:t>Netty</a:t>
            </a:r>
            <a:r>
              <a:rPr lang="en-US" altLang="zh-CN" dirty="0"/>
              <a:t> </a:t>
            </a:r>
            <a:r>
              <a:rPr lang="zh-CN" altLang="en-US" dirty="0"/>
              <a:t>应用通常由一个 </a:t>
            </a:r>
            <a:r>
              <a:rPr lang="en-US" altLang="zh-CN" dirty="0"/>
              <a:t>Bootstrap </a:t>
            </a:r>
            <a:r>
              <a:rPr lang="zh-CN" altLang="en-US" dirty="0"/>
              <a:t>开始，主要作用是配置整个 </a:t>
            </a:r>
            <a:r>
              <a:rPr lang="en-US" altLang="zh-CN" dirty="0" err="1"/>
              <a:t>Netty</a:t>
            </a:r>
            <a:r>
              <a:rPr lang="en-US" altLang="zh-CN" dirty="0"/>
              <a:t> </a:t>
            </a:r>
            <a:r>
              <a:rPr lang="zh-CN" altLang="en-US" dirty="0"/>
              <a:t>程序，串联各个组件，</a:t>
            </a:r>
            <a:r>
              <a:rPr lang="en-US" altLang="zh-CN" dirty="0" err="1"/>
              <a:t>Netty</a:t>
            </a:r>
            <a:r>
              <a:rPr lang="en-US" altLang="zh-CN" dirty="0"/>
              <a:t> </a:t>
            </a:r>
            <a:r>
              <a:rPr lang="zh-CN" altLang="en-US" dirty="0"/>
              <a:t>中 </a:t>
            </a:r>
            <a:r>
              <a:rPr lang="en-US" altLang="zh-CN" dirty="0"/>
              <a:t>Bootstrap </a:t>
            </a:r>
            <a:r>
              <a:rPr lang="zh-CN" altLang="en-US" dirty="0"/>
              <a:t>类是客户端程序的启动引导</a:t>
            </a:r>
            <a:r>
              <a:rPr lang="zh-CN" altLang="en-US" dirty="0" smtClean="0"/>
              <a:t>类，</a:t>
            </a:r>
            <a:r>
              <a:rPr lang="en-US" altLang="zh-CN" dirty="0" err="1" smtClean="0"/>
              <a:t>ServerBootstrap</a:t>
            </a:r>
            <a:r>
              <a:rPr lang="en-US" altLang="zh-CN" dirty="0" smtClean="0"/>
              <a:t> </a:t>
            </a:r>
            <a:r>
              <a:rPr lang="zh-CN" altLang="en-US" dirty="0"/>
              <a:t>是服务端启动引导类</a:t>
            </a:r>
            <a:endParaRPr lang="en-US" altLang="zh-CN" dirty="0"/>
          </a:p>
        </p:txBody>
      </p:sp>
      <p:sp>
        <p:nvSpPr>
          <p:cNvPr id="8" name="矩形 7"/>
          <p:cNvSpPr/>
          <p:nvPr/>
        </p:nvSpPr>
        <p:spPr>
          <a:xfrm>
            <a:off x="927601" y="2899965"/>
            <a:ext cx="10948523" cy="3416320"/>
          </a:xfrm>
          <a:prstGeom prst="rect">
            <a:avLst/>
          </a:prstGeom>
          <a:ln>
            <a:solidFill>
              <a:schemeClr val="accent1"/>
            </a:solidFill>
          </a:ln>
        </p:spPr>
        <p:txBody>
          <a:bodyPr wrap="square">
            <a:spAutoFit/>
          </a:bodyPr>
          <a:lstStyle/>
          <a:p>
            <a:r>
              <a:rPr lang="en-US" altLang="zh-CN" b="1" dirty="0" smtClean="0"/>
              <a:t>2</a:t>
            </a:r>
            <a:r>
              <a:rPr lang="zh-CN" altLang="en-US" b="1" dirty="0" smtClean="0"/>
              <a:t>）常见</a:t>
            </a:r>
            <a:r>
              <a:rPr lang="zh-CN" altLang="en-US" b="1" dirty="0"/>
              <a:t>的方法有</a:t>
            </a:r>
            <a:endParaRPr lang="en-US" altLang="zh-CN" b="1" dirty="0"/>
          </a:p>
          <a:p>
            <a:pPr marL="285750" indent="-285750">
              <a:buFont typeface="Arial" pitchFamily="34" charset="0"/>
              <a:buChar char="•"/>
            </a:pPr>
            <a:r>
              <a:rPr lang="en-US" altLang="zh-CN" dirty="0"/>
              <a:t>public </a:t>
            </a:r>
            <a:r>
              <a:rPr lang="en-US" altLang="zh-CN" dirty="0" err="1"/>
              <a:t>ServerBootstrap</a:t>
            </a:r>
            <a:r>
              <a:rPr lang="en-US" altLang="zh-CN" dirty="0"/>
              <a:t> group(</a:t>
            </a:r>
            <a:r>
              <a:rPr lang="en-US" altLang="zh-CN" dirty="0" err="1"/>
              <a:t>EventLoopGroup</a:t>
            </a:r>
            <a:r>
              <a:rPr lang="en-US" altLang="zh-CN" dirty="0"/>
              <a:t> </a:t>
            </a:r>
            <a:r>
              <a:rPr lang="en-US" altLang="zh-CN" dirty="0" err="1"/>
              <a:t>parentGroup</a:t>
            </a:r>
            <a:r>
              <a:rPr lang="en-US" altLang="zh-CN" dirty="0"/>
              <a:t>, </a:t>
            </a:r>
            <a:r>
              <a:rPr lang="en-US" altLang="zh-CN" dirty="0" err="1"/>
              <a:t>EventLoopGroup</a:t>
            </a:r>
            <a:r>
              <a:rPr lang="en-US" altLang="zh-CN" dirty="0"/>
              <a:t> </a:t>
            </a:r>
            <a:r>
              <a:rPr lang="en-US" altLang="zh-CN" dirty="0" err="1"/>
              <a:t>childGroup</a:t>
            </a:r>
            <a:r>
              <a:rPr lang="en-US" altLang="zh-CN" dirty="0"/>
              <a:t>)</a:t>
            </a:r>
            <a:r>
              <a:rPr lang="zh-CN" altLang="en-US" dirty="0"/>
              <a:t>，该方法用于服务器端，用来设置两个 </a:t>
            </a:r>
            <a:r>
              <a:rPr lang="en-US" altLang="zh-CN" dirty="0" err="1" smtClean="0"/>
              <a:t>EventLoop</a:t>
            </a:r>
            <a:r>
              <a:rPr lang="zh-CN" altLang="en-US" dirty="0" smtClean="0"/>
              <a:t>，如 </a:t>
            </a:r>
            <a:r>
              <a:rPr lang="en-US" altLang="zh-CN" dirty="0" err="1" smtClean="0"/>
              <a:t>b.group</a:t>
            </a:r>
            <a:r>
              <a:rPr lang="en-US" altLang="zh-CN" dirty="0" smtClean="0"/>
              <a:t>(</a:t>
            </a:r>
            <a:r>
              <a:rPr lang="en-US" altLang="zh-CN" dirty="0" err="1" smtClean="0"/>
              <a:t>bossGroup</a:t>
            </a:r>
            <a:r>
              <a:rPr lang="en-US" altLang="zh-CN" dirty="0"/>
              <a:t>, </a:t>
            </a:r>
            <a:r>
              <a:rPr lang="en-US" altLang="zh-CN" dirty="0" err="1"/>
              <a:t>workerGroup</a:t>
            </a:r>
            <a:r>
              <a:rPr lang="en-US" altLang="zh-CN" dirty="0"/>
              <a:t>)</a:t>
            </a:r>
          </a:p>
          <a:p>
            <a:pPr marL="285750" indent="-285750">
              <a:buFont typeface="Arial" pitchFamily="34" charset="0"/>
              <a:buChar char="•"/>
            </a:pPr>
            <a:r>
              <a:rPr lang="en-US" altLang="zh-CN" dirty="0"/>
              <a:t>public B group(</a:t>
            </a:r>
            <a:r>
              <a:rPr lang="en-US" altLang="zh-CN" dirty="0" err="1"/>
              <a:t>EventLoopGroup</a:t>
            </a:r>
            <a:r>
              <a:rPr lang="en-US" altLang="zh-CN" dirty="0"/>
              <a:t> group) </a:t>
            </a:r>
            <a:r>
              <a:rPr lang="zh-CN" altLang="en-US" dirty="0"/>
              <a:t>，该方法用于客户端，用来设置一个 </a:t>
            </a:r>
            <a:r>
              <a:rPr lang="en-US" altLang="zh-CN" dirty="0" err="1"/>
              <a:t>EventLoop</a:t>
            </a:r>
            <a:endParaRPr lang="en-US" altLang="zh-CN" dirty="0"/>
          </a:p>
          <a:p>
            <a:pPr marL="285750" indent="-285750">
              <a:buFont typeface="Arial" pitchFamily="34" charset="0"/>
              <a:buChar char="•"/>
            </a:pPr>
            <a:r>
              <a:rPr lang="en-US" altLang="zh-CN" dirty="0"/>
              <a:t>public B channel(Class&lt;? extends C&gt; </a:t>
            </a:r>
            <a:r>
              <a:rPr lang="en-US" altLang="zh-CN" dirty="0" err="1"/>
              <a:t>channelClass</a:t>
            </a:r>
            <a:r>
              <a:rPr lang="en-US" altLang="zh-CN" dirty="0"/>
              <a:t>)</a:t>
            </a:r>
            <a:r>
              <a:rPr lang="zh-CN" altLang="en-US" dirty="0"/>
              <a:t>，该方法用来设置一个服务器端的通道实现</a:t>
            </a:r>
          </a:p>
          <a:p>
            <a:pPr marL="285750" indent="-285750">
              <a:buFont typeface="Arial" pitchFamily="34" charset="0"/>
              <a:buChar char="•"/>
            </a:pPr>
            <a:r>
              <a:rPr lang="en-US" altLang="zh-CN" dirty="0"/>
              <a:t>public &lt;T&gt; B option(</a:t>
            </a:r>
            <a:r>
              <a:rPr lang="en-US" altLang="zh-CN" dirty="0" err="1"/>
              <a:t>ChannelOption</a:t>
            </a:r>
            <a:r>
              <a:rPr lang="en-US" altLang="zh-CN" dirty="0"/>
              <a:t>&lt;T&gt; option, T value)</a:t>
            </a:r>
            <a:r>
              <a:rPr lang="zh-CN" altLang="en-US" dirty="0"/>
              <a:t>，用来给 </a:t>
            </a:r>
            <a:r>
              <a:rPr lang="en-US" altLang="zh-CN" dirty="0" err="1"/>
              <a:t>ServerChannel</a:t>
            </a:r>
            <a:r>
              <a:rPr lang="en-US" altLang="zh-CN" dirty="0"/>
              <a:t> </a:t>
            </a:r>
            <a:r>
              <a:rPr lang="zh-CN" altLang="en-US" dirty="0"/>
              <a:t>添加配置</a:t>
            </a:r>
          </a:p>
          <a:p>
            <a:pPr marL="285750" indent="-285750">
              <a:buFont typeface="Arial" pitchFamily="34" charset="0"/>
              <a:buChar char="•"/>
            </a:pPr>
            <a:r>
              <a:rPr lang="en-US" altLang="zh-CN" dirty="0"/>
              <a:t>public &lt;T&gt; </a:t>
            </a:r>
            <a:r>
              <a:rPr lang="en-US" altLang="zh-CN" dirty="0" err="1"/>
              <a:t>ServerBootstrap</a:t>
            </a:r>
            <a:r>
              <a:rPr lang="en-US" altLang="zh-CN" dirty="0"/>
              <a:t> </a:t>
            </a:r>
            <a:r>
              <a:rPr lang="en-US" altLang="zh-CN" dirty="0" err="1"/>
              <a:t>childOption</a:t>
            </a:r>
            <a:r>
              <a:rPr lang="en-US" altLang="zh-CN" dirty="0"/>
              <a:t>(</a:t>
            </a:r>
            <a:r>
              <a:rPr lang="en-US" altLang="zh-CN" dirty="0" err="1"/>
              <a:t>ChannelOption</a:t>
            </a:r>
            <a:r>
              <a:rPr lang="en-US" altLang="zh-CN" dirty="0"/>
              <a:t>&lt;T&gt; </a:t>
            </a:r>
            <a:r>
              <a:rPr lang="en-US" altLang="zh-CN" dirty="0" err="1"/>
              <a:t>childOption</a:t>
            </a:r>
            <a:r>
              <a:rPr lang="en-US" altLang="zh-CN" dirty="0"/>
              <a:t>, T value)</a:t>
            </a:r>
            <a:r>
              <a:rPr lang="zh-CN" altLang="en-US" dirty="0"/>
              <a:t>，用来给接收到的通道添加配置</a:t>
            </a:r>
          </a:p>
          <a:p>
            <a:pPr marL="285750" indent="-285750">
              <a:buFont typeface="Arial" pitchFamily="34" charset="0"/>
              <a:buChar char="•"/>
            </a:pPr>
            <a:r>
              <a:rPr lang="en-US" altLang="zh-CN" dirty="0"/>
              <a:t>public </a:t>
            </a:r>
            <a:r>
              <a:rPr lang="en-US" altLang="zh-CN" dirty="0" err="1"/>
              <a:t>ServerBootstrap</a:t>
            </a:r>
            <a:r>
              <a:rPr lang="en-US" altLang="zh-CN" dirty="0"/>
              <a:t> </a:t>
            </a:r>
            <a:r>
              <a:rPr lang="en-US" altLang="zh-CN" dirty="0" err="1"/>
              <a:t>childHandler</a:t>
            </a:r>
            <a:r>
              <a:rPr lang="en-US" altLang="zh-CN" dirty="0"/>
              <a:t>(</a:t>
            </a:r>
            <a:r>
              <a:rPr lang="en-US" altLang="zh-CN" dirty="0" err="1"/>
              <a:t>ChannelHandler</a:t>
            </a:r>
            <a:r>
              <a:rPr lang="en-US" altLang="zh-CN" dirty="0"/>
              <a:t> </a:t>
            </a:r>
            <a:r>
              <a:rPr lang="en-US" altLang="zh-CN" dirty="0" err="1"/>
              <a:t>childHandler</a:t>
            </a:r>
            <a:r>
              <a:rPr lang="en-US" altLang="zh-CN" dirty="0"/>
              <a:t>)</a:t>
            </a:r>
            <a:r>
              <a:rPr lang="zh-CN" altLang="en-US" dirty="0"/>
              <a:t>，该方法用来设置业务处理类（自定义的 </a:t>
            </a:r>
            <a:r>
              <a:rPr lang="en-US" altLang="zh-CN" dirty="0"/>
              <a:t>handler</a:t>
            </a:r>
            <a:r>
              <a:rPr lang="zh-CN" altLang="en-US" dirty="0"/>
              <a:t>）</a:t>
            </a:r>
          </a:p>
          <a:p>
            <a:pPr marL="285750" indent="-285750">
              <a:buFont typeface="Arial" pitchFamily="34" charset="0"/>
              <a:buChar char="•"/>
            </a:pPr>
            <a:r>
              <a:rPr lang="en-US" altLang="zh-CN" dirty="0"/>
              <a:t>public </a:t>
            </a:r>
            <a:r>
              <a:rPr lang="en-US" altLang="zh-CN" dirty="0" err="1"/>
              <a:t>ChannelFuture</a:t>
            </a:r>
            <a:r>
              <a:rPr lang="en-US" altLang="zh-CN" dirty="0"/>
              <a:t> bind(</a:t>
            </a:r>
            <a:r>
              <a:rPr lang="en-US" altLang="zh-CN" dirty="0" err="1"/>
              <a:t>int</a:t>
            </a:r>
            <a:r>
              <a:rPr lang="en-US" altLang="zh-CN" dirty="0"/>
              <a:t> </a:t>
            </a:r>
            <a:r>
              <a:rPr lang="en-US" altLang="zh-CN" dirty="0" err="1"/>
              <a:t>inetPort</a:t>
            </a:r>
            <a:r>
              <a:rPr lang="en-US" altLang="zh-CN" dirty="0"/>
              <a:t>) </a:t>
            </a:r>
            <a:r>
              <a:rPr lang="zh-CN" altLang="en-US" dirty="0"/>
              <a:t>，该方法用于服务器端，用来设置占用的端口号</a:t>
            </a:r>
          </a:p>
          <a:p>
            <a:pPr marL="285750" indent="-285750">
              <a:buFont typeface="Arial" pitchFamily="34" charset="0"/>
              <a:buChar char="•"/>
            </a:pPr>
            <a:r>
              <a:rPr lang="en-US" altLang="zh-CN" dirty="0"/>
              <a:t>public </a:t>
            </a:r>
            <a:r>
              <a:rPr lang="en-US" altLang="zh-CN" dirty="0" err="1"/>
              <a:t>ChannelFuture</a:t>
            </a:r>
            <a:r>
              <a:rPr lang="en-US" altLang="zh-CN" dirty="0"/>
              <a:t> connect(String </a:t>
            </a:r>
            <a:r>
              <a:rPr lang="en-US" altLang="zh-CN" dirty="0" err="1"/>
              <a:t>inetHost</a:t>
            </a:r>
            <a:r>
              <a:rPr lang="en-US" altLang="zh-CN" dirty="0"/>
              <a:t>, </a:t>
            </a:r>
            <a:r>
              <a:rPr lang="en-US" altLang="zh-CN" dirty="0" err="1"/>
              <a:t>int</a:t>
            </a:r>
            <a:r>
              <a:rPr lang="en-US" altLang="zh-CN" dirty="0"/>
              <a:t> </a:t>
            </a:r>
            <a:r>
              <a:rPr lang="en-US" altLang="zh-CN" dirty="0" err="1"/>
              <a:t>inetPort</a:t>
            </a:r>
            <a:r>
              <a:rPr lang="en-US" altLang="zh-CN" dirty="0"/>
              <a:t>) </a:t>
            </a:r>
            <a:r>
              <a:rPr lang="zh-CN" altLang="en-US" dirty="0"/>
              <a:t>，该方法用于客户端，用来连接服务器</a:t>
            </a:r>
          </a:p>
        </p:txBody>
      </p:sp>
    </p:spTree>
    <p:extLst>
      <p:ext uri="{BB962C8B-B14F-4D97-AF65-F5344CB8AC3E}">
        <p14:creationId xmlns:p14="http://schemas.microsoft.com/office/powerpoint/2010/main" val="14178742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25</a:t>
            </a:fld>
            <a:endParaRPr lang="zh-CN" altLang="en-US" dirty="0"/>
          </a:p>
        </p:txBody>
      </p:sp>
      <p:sp>
        <p:nvSpPr>
          <p:cNvPr id="3" name="矩形 2"/>
          <p:cNvSpPr/>
          <p:nvPr/>
        </p:nvSpPr>
        <p:spPr>
          <a:xfrm>
            <a:off x="669348" y="274716"/>
            <a:ext cx="4387740" cy="480131"/>
          </a:xfrm>
          <a:prstGeom prst="rect">
            <a:avLst/>
          </a:prstGeom>
        </p:spPr>
        <p:txBody>
          <a:bodyPr wrap="none">
            <a:spAutoFit/>
          </a:bodyPr>
          <a:lstStyle/>
          <a:p>
            <a:pPr>
              <a:lnSpc>
                <a:spcPct val="90000"/>
              </a:lnSpc>
              <a:spcBef>
                <a:spcPct val="20000"/>
              </a:spcBef>
              <a:buClr>
                <a:schemeClr val="tx1"/>
              </a:buClr>
              <a:buSzPct val="70000"/>
              <a:buFont typeface="Wingdings" pitchFamily="2" charset="2"/>
              <a:buChar char="l"/>
            </a:pPr>
            <a:r>
              <a:rPr lang="en-US" altLang="zh-CN" sz="2800" b="1" dirty="0"/>
              <a:t>Future</a:t>
            </a:r>
            <a:r>
              <a:rPr lang="zh-CN" altLang="en-US" sz="2800" b="1" dirty="0"/>
              <a:t>、</a:t>
            </a:r>
            <a:r>
              <a:rPr lang="en-US" altLang="zh-CN" sz="2800" b="1" dirty="0" err="1"/>
              <a:t>ChannelFuture</a:t>
            </a:r>
            <a:endParaRPr lang="en-US" altLang="zh-CN" sz="2800" b="1" dirty="0"/>
          </a:p>
        </p:txBody>
      </p:sp>
      <p:sp>
        <p:nvSpPr>
          <p:cNvPr id="4" name="矩形 3"/>
          <p:cNvSpPr/>
          <p:nvPr/>
        </p:nvSpPr>
        <p:spPr>
          <a:xfrm>
            <a:off x="862253" y="1170508"/>
            <a:ext cx="9710443" cy="2031325"/>
          </a:xfrm>
          <a:prstGeom prst="rect">
            <a:avLst/>
          </a:prstGeom>
        </p:spPr>
        <p:txBody>
          <a:bodyPr wrap="square">
            <a:spAutoFit/>
          </a:bodyPr>
          <a:lstStyle/>
          <a:p>
            <a:pPr marL="342900" indent="-342900">
              <a:buAutoNum type="arabicParenR"/>
            </a:pPr>
            <a:r>
              <a:rPr lang="zh-CN" altLang="en-US" dirty="0"/>
              <a:t> </a:t>
            </a:r>
            <a:r>
              <a:rPr lang="en-US" altLang="zh-CN" dirty="0" err="1"/>
              <a:t>Netty</a:t>
            </a:r>
            <a:r>
              <a:rPr lang="en-US" altLang="zh-CN" dirty="0"/>
              <a:t> </a:t>
            </a:r>
            <a:r>
              <a:rPr lang="zh-CN" altLang="en-US" dirty="0"/>
              <a:t>中所有的 </a:t>
            </a:r>
            <a:r>
              <a:rPr lang="en-US" altLang="zh-CN" dirty="0"/>
              <a:t>IO </a:t>
            </a:r>
            <a:r>
              <a:rPr lang="zh-CN" altLang="en-US" dirty="0"/>
              <a:t>操作都是异步的，不能立刻得知消息是否被正确处理。但是可以过一会等它执行完成或者直接注册一个监听，具体的实现就是通过 </a:t>
            </a:r>
            <a:r>
              <a:rPr lang="en-US" altLang="zh-CN" dirty="0"/>
              <a:t>Future </a:t>
            </a:r>
            <a:r>
              <a:rPr lang="zh-CN" altLang="en-US" dirty="0"/>
              <a:t>和 </a:t>
            </a:r>
            <a:r>
              <a:rPr lang="en-US" altLang="zh-CN" dirty="0" err="1"/>
              <a:t>ChannelFutures</a:t>
            </a:r>
            <a:r>
              <a:rPr lang="zh-CN" altLang="en-US" dirty="0"/>
              <a:t>，他们可以注册一个监听，当操作执行成功或失败时监听会自动触发注册的监听事件</a:t>
            </a:r>
            <a:endParaRPr lang="en-US" altLang="zh-CN" dirty="0"/>
          </a:p>
          <a:p>
            <a:pPr marL="342900" indent="-342900">
              <a:buAutoNum type="arabicParenR"/>
            </a:pPr>
            <a:endParaRPr lang="en-US" altLang="zh-CN" dirty="0"/>
          </a:p>
          <a:p>
            <a:pPr marL="342900" indent="-342900">
              <a:buAutoNum type="arabicParenR"/>
            </a:pPr>
            <a:r>
              <a:rPr lang="zh-CN" altLang="en-US" b="1" dirty="0"/>
              <a:t>常见的方法有</a:t>
            </a:r>
            <a:endParaRPr lang="en-US" altLang="zh-CN" b="1" dirty="0"/>
          </a:p>
          <a:p>
            <a:pPr marL="285750" indent="-285750">
              <a:buFont typeface="Arial" pitchFamily="34" charset="0"/>
              <a:buChar char="•"/>
            </a:pPr>
            <a:r>
              <a:rPr lang="en-US" altLang="zh-CN" dirty="0"/>
              <a:t>Channel channel()</a:t>
            </a:r>
            <a:r>
              <a:rPr lang="zh-CN" altLang="en-US" dirty="0"/>
              <a:t>，返回当前正在进行 </a:t>
            </a:r>
            <a:r>
              <a:rPr lang="en-US" altLang="zh-CN" dirty="0"/>
              <a:t>IO </a:t>
            </a:r>
            <a:r>
              <a:rPr lang="zh-CN" altLang="en-US" dirty="0"/>
              <a:t>操作的</a:t>
            </a:r>
            <a:r>
              <a:rPr lang="zh-CN" altLang="en-US" dirty="0" smtClean="0"/>
              <a:t>通道</a:t>
            </a:r>
            <a:endParaRPr lang="zh-CN" altLang="en-US" dirty="0"/>
          </a:p>
          <a:p>
            <a:pPr marL="285750" indent="-285750">
              <a:buFont typeface="Arial" pitchFamily="34" charset="0"/>
              <a:buChar char="•"/>
            </a:pPr>
            <a:r>
              <a:rPr lang="en-US" altLang="zh-CN" dirty="0" err="1"/>
              <a:t>ChannelFuture</a:t>
            </a:r>
            <a:r>
              <a:rPr lang="en-US" altLang="zh-CN" dirty="0"/>
              <a:t> sync()</a:t>
            </a:r>
            <a:r>
              <a:rPr lang="zh-CN" altLang="en-US" dirty="0"/>
              <a:t>，等待异步操作执行完毕</a:t>
            </a:r>
            <a:endParaRPr lang="en-US" altLang="zh-CN" dirty="0"/>
          </a:p>
        </p:txBody>
      </p:sp>
      <p:sp>
        <p:nvSpPr>
          <p:cNvPr id="9" name="矩形 8"/>
          <p:cNvSpPr/>
          <p:nvPr/>
        </p:nvSpPr>
        <p:spPr>
          <a:xfrm>
            <a:off x="862253" y="801176"/>
            <a:ext cx="4001929" cy="369332"/>
          </a:xfrm>
          <a:prstGeom prst="rect">
            <a:avLst/>
          </a:prstGeom>
        </p:spPr>
        <p:txBody>
          <a:bodyPr wrap="none">
            <a:spAutoFit/>
          </a:bodyPr>
          <a:lstStyle/>
          <a:p>
            <a:r>
              <a:rPr lang="en-US" altLang="zh-CN" dirty="0" err="1" smtClean="0"/>
              <a:t>Api</a:t>
            </a:r>
            <a:r>
              <a:rPr lang="en-US" altLang="zh-CN" dirty="0" smtClean="0"/>
              <a:t>: </a:t>
            </a:r>
            <a:r>
              <a:rPr lang="en-US" altLang="zh-CN" dirty="0" smtClean="0">
                <a:hlinkClick r:id="rId2"/>
              </a:rPr>
              <a:t>https</a:t>
            </a:r>
            <a:r>
              <a:rPr lang="en-US" altLang="zh-CN" dirty="0">
                <a:hlinkClick r:id="rId2"/>
              </a:rPr>
              <a:t>://</a:t>
            </a:r>
            <a:r>
              <a:rPr lang="en-US" altLang="zh-CN" dirty="0" smtClean="0">
                <a:hlinkClick r:id="rId2"/>
              </a:rPr>
              <a:t>netty.io/4.1/api/index.html</a:t>
            </a:r>
            <a:r>
              <a:rPr lang="en-US" altLang="zh-CN" dirty="0" smtClean="0"/>
              <a:t> </a:t>
            </a:r>
            <a:endParaRPr lang="zh-CN" altLang="en-US" dirty="0"/>
          </a:p>
        </p:txBody>
      </p:sp>
      <p:sp>
        <p:nvSpPr>
          <p:cNvPr id="11" name="矩形 10"/>
          <p:cNvSpPr/>
          <p:nvPr/>
        </p:nvSpPr>
        <p:spPr>
          <a:xfrm>
            <a:off x="862255" y="3225968"/>
            <a:ext cx="2000964" cy="480131"/>
          </a:xfrm>
          <a:prstGeom prst="rect">
            <a:avLst/>
          </a:prstGeom>
        </p:spPr>
        <p:txBody>
          <a:bodyPr wrap="square">
            <a:spAutoFit/>
          </a:bodyPr>
          <a:lstStyle/>
          <a:p>
            <a:pPr>
              <a:lnSpc>
                <a:spcPct val="90000"/>
              </a:lnSpc>
              <a:spcBef>
                <a:spcPct val="20000"/>
              </a:spcBef>
              <a:buClr>
                <a:schemeClr val="tx1"/>
              </a:buClr>
              <a:buSzPct val="70000"/>
              <a:buFont typeface="Wingdings" pitchFamily="2" charset="2"/>
              <a:buChar char="l"/>
            </a:pPr>
            <a:r>
              <a:rPr lang="en-US" altLang="zh-CN" sz="2800" b="1" dirty="0"/>
              <a:t>Channel</a:t>
            </a:r>
          </a:p>
        </p:txBody>
      </p:sp>
      <p:sp>
        <p:nvSpPr>
          <p:cNvPr id="13" name="矩形 12"/>
          <p:cNvSpPr/>
          <p:nvPr/>
        </p:nvSpPr>
        <p:spPr>
          <a:xfrm>
            <a:off x="1027687" y="3706099"/>
            <a:ext cx="9945114" cy="2031325"/>
          </a:xfrm>
          <a:prstGeom prst="rect">
            <a:avLst/>
          </a:prstGeom>
        </p:spPr>
        <p:txBody>
          <a:bodyPr wrap="square">
            <a:spAutoFit/>
          </a:bodyPr>
          <a:lstStyle/>
          <a:p>
            <a:pPr marL="342900" indent="-342900">
              <a:buAutoNum type="arabicParenR"/>
            </a:pPr>
            <a:r>
              <a:rPr lang="zh-CN" altLang="en-US" dirty="0"/>
              <a:t> </a:t>
            </a:r>
            <a:r>
              <a:rPr lang="en-US" altLang="zh-CN" dirty="0" err="1"/>
              <a:t>Netty</a:t>
            </a:r>
            <a:r>
              <a:rPr lang="en-US" altLang="zh-CN" dirty="0"/>
              <a:t> </a:t>
            </a:r>
            <a:r>
              <a:rPr lang="zh-CN" altLang="en-US" dirty="0"/>
              <a:t>网络通信的组件，能够用于执行网络 </a:t>
            </a:r>
            <a:r>
              <a:rPr lang="en-US" altLang="zh-CN" dirty="0"/>
              <a:t>I/O </a:t>
            </a:r>
            <a:r>
              <a:rPr lang="zh-CN" altLang="en-US" dirty="0"/>
              <a:t>操作。</a:t>
            </a:r>
            <a:endParaRPr lang="en-US" altLang="zh-CN" dirty="0"/>
          </a:p>
          <a:p>
            <a:pPr marL="342900" indent="-342900">
              <a:buAutoNum type="arabicParenR"/>
            </a:pPr>
            <a:r>
              <a:rPr lang="zh-CN" altLang="en-US" dirty="0"/>
              <a:t>通过</a:t>
            </a:r>
            <a:r>
              <a:rPr lang="en-US" altLang="zh-CN" dirty="0"/>
              <a:t>Channel </a:t>
            </a:r>
            <a:r>
              <a:rPr lang="zh-CN" altLang="en-US" dirty="0"/>
              <a:t>可获得当前网络连接的通道的状态</a:t>
            </a:r>
            <a:endParaRPr lang="en-US" altLang="zh-CN" dirty="0"/>
          </a:p>
          <a:p>
            <a:pPr marL="342900" indent="-342900">
              <a:buAutoNum type="arabicParenR"/>
            </a:pPr>
            <a:r>
              <a:rPr lang="zh-CN" altLang="en-US" dirty="0"/>
              <a:t>通过</a:t>
            </a:r>
            <a:r>
              <a:rPr lang="en-US" altLang="zh-CN" dirty="0"/>
              <a:t>Channel </a:t>
            </a:r>
            <a:r>
              <a:rPr lang="zh-CN" altLang="en-US" dirty="0"/>
              <a:t>可获得 网络连接的配置参数 （例如接收缓冲区大小</a:t>
            </a:r>
            <a:r>
              <a:rPr lang="zh-CN" altLang="en-US" dirty="0" smtClean="0"/>
              <a:t>）</a:t>
            </a:r>
            <a:endParaRPr lang="en-US" altLang="zh-CN" dirty="0"/>
          </a:p>
          <a:p>
            <a:pPr marL="342900" indent="-342900">
              <a:buAutoNum type="arabicParenR"/>
            </a:pPr>
            <a:r>
              <a:rPr lang="en-US" altLang="zh-CN" dirty="0"/>
              <a:t>Channel </a:t>
            </a:r>
            <a:r>
              <a:rPr lang="zh-CN" altLang="en-US" dirty="0"/>
              <a:t>提供异步的网络 </a:t>
            </a:r>
            <a:r>
              <a:rPr lang="en-US" altLang="zh-CN" dirty="0"/>
              <a:t>I/O </a:t>
            </a:r>
            <a:r>
              <a:rPr lang="zh-CN" altLang="en-US" dirty="0"/>
              <a:t>操作</a:t>
            </a:r>
            <a:r>
              <a:rPr lang="en-US" altLang="zh-CN" dirty="0"/>
              <a:t>(</a:t>
            </a:r>
            <a:r>
              <a:rPr lang="zh-CN" altLang="en-US" dirty="0"/>
              <a:t>如建立连接，读写，绑定端口</a:t>
            </a:r>
            <a:r>
              <a:rPr lang="en-US" altLang="zh-CN" dirty="0"/>
              <a:t>)</a:t>
            </a:r>
            <a:r>
              <a:rPr lang="zh-CN" altLang="en-US" dirty="0"/>
              <a:t>，异步调用意味着任何 </a:t>
            </a:r>
            <a:r>
              <a:rPr lang="en-US" altLang="zh-CN" dirty="0"/>
              <a:t>I/O </a:t>
            </a:r>
            <a:r>
              <a:rPr lang="zh-CN" altLang="en-US" dirty="0"/>
              <a:t>调用都将立即返回，并且不保证在调用结束时所请求的 </a:t>
            </a:r>
            <a:r>
              <a:rPr lang="en-US" altLang="zh-CN" dirty="0"/>
              <a:t>I/O </a:t>
            </a:r>
            <a:r>
              <a:rPr lang="zh-CN" altLang="en-US" dirty="0"/>
              <a:t>操作已完成</a:t>
            </a:r>
            <a:endParaRPr lang="en-US" altLang="zh-CN" dirty="0"/>
          </a:p>
          <a:p>
            <a:pPr marL="342900" indent="-342900">
              <a:buAutoNum type="arabicParenR"/>
            </a:pPr>
            <a:r>
              <a:rPr lang="zh-CN" altLang="en-US" dirty="0"/>
              <a:t>调用立即返回一个 </a:t>
            </a:r>
            <a:r>
              <a:rPr lang="en-US" altLang="zh-CN" dirty="0" err="1"/>
              <a:t>ChannelFuture</a:t>
            </a:r>
            <a:r>
              <a:rPr lang="en-US" altLang="zh-CN" dirty="0"/>
              <a:t> </a:t>
            </a:r>
            <a:r>
              <a:rPr lang="zh-CN" altLang="en-US" dirty="0"/>
              <a:t>实例，通过注册监听器到 </a:t>
            </a:r>
            <a:r>
              <a:rPr lang="en-US" altLang="zh-CN" dirty="0" err="1"/>
              <a:t>ChannelFuture</a:t>
            </a:r>
            <a:r>
              <a:rPr lang="en-US" altLang="zh-CN" dirty="0"/>
              <a:t> </a:t>
            </a:r>
            <a:r>
              <a:rPr lang="zh-CN" altLang="en-US" dirty="0"/>
              <a:t>上，可以 </a:t>
            </a:r>
            <a:r>
              <a:rPr lang="en-US" altLang="zh-CN" dirty="0"/>
              <a:t>I/O </a:t>
            </a:r>
            <a:r>
              <a:rPr lang="zh-CN" altLang="en-US" dirty="0"/>
              <a:t>操作成功、失败或取消时回调通知调用方</a:t>
            </a:r>
            <a:endParaRPr lang="en-US" altLang="zh-CN" dirty="0"/>
          </a:p>
        </p:txBody>
      </p:sp>
    </p:spTree>
    <p:extLst>
      <p:ext uri="{BB962C8B-B14F-4D97-AF65-F5344CB8AC3E}">
        <p14:creationId xmlns:p14="http://schemas.microsoft.com/office/powerpoint/2010/main" val="25593688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26</a:t>
            </a:fld>
            <a:endParaRPr lang="zh-CN" altLang="en-US" dirty="0"/>
          </a:p>
        </p:txBody>
      </p:sp>
      <p:sp>
        <p:nvSpPr>
          <p:cNvPr id="3" name="TextBox 2"/>
          <p:cNvSpPr txBox="1"/>
          <p:nvPr/>
        </p:nvSpPr>
        <p:spPr>
          <a:xfrm>
            <a:off x="541681" y="1368702"/>
            <a:ext cx="9840400" cy="1200329"/>
          </a:xfrm>
          <a:prstGeom prst="rect">
            <a:avLst/>
          </a:prstGeom>
          <a:noFill/>
        </p:spPr>
        <p:txBody>
          <a:bodyPr wrap="square" rtlCol="0">
            <a:spAutoFit/>
          </a:bodyPr>
          <a:lstStyle/>
          <a:p>
            <a:pPr marL="342900" indent="-342900">
              <a:buAutoNum type="arabicParenR" startAt="6"/>
            </a:pPr>
            <a:r>
              <a:rPr lang="zh-CN" altLang="en-US" dirty="0" smtClean="0"/>
              <a:t>支</a:t>
            </a:r>
            <a:r>
              <a:rPr lang="zh-CN" altLang="en-US" dirty="0"/>
              <a:t>持关联 </a:t>
            </a:r>
            <a:r>
              <a:rPr lang="en-US" altLang="zh-CN" dirty="0"/>
              <a:t>I/O </a:t>
            </a:r>
            <a:r>
              <a:rPr lang="zh-CN" altLang="en-US" dirty="0"/>
              <a:t>操作与对应的</a:t>
            </a:r>
            <a:r>
              <a:rPr lang="zh-CN" altLang="en-US" dirty="0" smtClean="0"/>
              <a:t>处理程序</a:t>
            </a:r>
            <a:endParaRPr lang="en-US" altLang="zh-CN" dirty="0" smtClean="0"/>
          </a:p>
          <a:p>
            <a:pPr marL="342900" indent="-342900">
              <a:buAutoNum type="arabicParenR" startAt="6"/>
            </a:pPr>
            <a:endParaRPr lang="en-US" altLang="zh-CN" dirty="0" smtClean="0"/>
          </a:p>
          <a:p>
            <a:pPr marL="342900" indent="-342900">
              <a:buAutoNum type="arabicParenR" startAt="6"/>
            </a:pPr>
            <a:r>
              <a:rPr lang="zh-CN" altLang="en-US" dirty="0" smtClean="0"/>
              <a:t>不</a:t>
            </a:r>
            <a:r>
              <a:rPr lang="zh-CN" altLang="en-US" dirty="0"/>
              <a:t>同协议、不同的阻塞类型的连接都有不同的 </a:t>
            </a:r>
            <a:r>
              <a:rPr lang="en-US" altLang="zh-CN" dirty="0"/>
              <a:t>Channel </a:t>
            </a:r>
            <a:r>
              <a:rPr lang="zh-CN" altLang="en-US" dirty="0"/>
              <a:t>类型与之对应，常用的 </a:t>
            </a:r>
            <a:r>
              <a:rPr lang="en-US" altLang="zh-CN" dirty="0"/>
              <a:t>Channel </a:t>
            </a:r>
            <a:r>
              <a:rPr lang="zh-CN" altLang="en-US" dirty="0"/>
              <a:t>类</a:t>
            </a:r>
            <a:r>
              <a:rPr lang="zh-CN" altLang="en-US" dirty="0" smtClean="0"/>
              <a:t>型</a:t>
            </a:r>
            <a:r>
              <a:rPr lang="en-US" altLang="zh-CN" dirty="0" smtClean="0"/>
              <a:t>:</a:t>
            </a:r>
          </a:p>
          <a:p>
            <a:endParaRPr lang="en-US" altLang="zh-CN" dirty="0" smtClean="0"/>
          </a:p>
        </p:txBody>
      </p:sp>
      <p:sp>
        <p:nvSpPr>
          <p:cNvPr id="5" name="矩形 4"/>
          <p:cNvSpPr/>
          <p:nvPr/>
        </p:nvSpPr>
        <p:spPr>
          <a:xfrm>
            <a:off x="604205" y="2569031"/>
            <a:ext cx="9777876" cy="2031325"/>
          </a:xfrm>
          <a:prstGeom prst="rect">
            <a:avLst/>
          </a:prstGeom>
        </p:spPr>
        <p:txBody>
          <a:bodyPr wrap="square">
            <a:spAutoFit/>
          </a:bodyPr>
          <a:lstStyle/>
          <a:p>
            <a:pPr marL="285750" indent="-285750">
              <a:buFont typeface="Arial" pitchFamily="34" charset="0"/>
              <a:buChar char="•"/>
            </a:pPr>
            <a:r>
              <a:rPr lang="en-US" altLang="zh-CN" dirty="0" err="1"/>
              <a:t>NioSocketChannel</a:t>
            </a:r>
            <a:r>
              <a:rPr lang="zh-CN" altLang="en-US" dirty="0"/>
              <a:t>，异步的客户端 </a:t>
            </a:r>
            <a:r>
              <a:rPr lang="en-US" altLang="zh-CN" dirty="0"/>
              <a:t>TCP Socket </a:t>
            </a:r>
            <a:r>
              <a:rPr lang="zh-CN" altLang="en-US" dirty="0"/>
              <a:t>连接。</a:t>
            </a:r>
          </a:p>
          <a:p>
            <a:pPr marL="285750" indent="-285750">
              <a:buFont typeface="Arial" pitchFamily="34" charset="0"/>
              <a:buChar char="•"/>
            </a:pPr>
            <a:r>
              <a:rPr lang="en-US" altLang="zh-CN" dirty="0" err="1"/>
              <a:t>NioServerSocketChannel</a:t>
            </a:r>
            <a:r>
              <a:rPr lang="zh-CN" altLang="en-US" dirty="0"/>
              <a:t>，异步的服务器端 </a:t>
            </a:r>
            <a:r>
              <a:rPr lang="en-US" altLang="zh-CN" dirty="0"/>
              <a:t>TCP Socket </a:t>
            </a:r>
            <a:r>
              <a:rPr lang="zh-CN" altLang="en-US" dirty="0"/>
              <a:t>连接。</a:t>
            </a:r>
          </a:p>
          <a:p>
            <a:pPr marL="285750" indent="-285750">
              <a:buFont typeface="Arial" pitchFamily="34" charset="0"/>
              <a:buChar char="•"/>
            </a:pPr>
            <a:r>
              <a:rPr lang="en-US" altLang="zh-CN" dirty="0" err="1"/>
              <a:t>NioDatagramChannel</a:t>
            </a:r>
            <a:r>
              <a:rPr lang="zh-CN" altLang="en-US" dirty="0"/>
              <a:t>，异步的 </a:t>
            </a:r>
            <a:r>
              <a:rPr lang="en-US" altLang="zh-CN" dirty="0"/>
              <a:t>UDP </a:t>
            </a:r>
            <a:r>
              <a:rPr lang="zh-CN" altLang="en-US" dirty="0"/>
              <a:t>连接。</a:t>
            </a:r>
          </a:p>
          <a:p>
            <a:pPr marL="285750" indent="-285750">
              <a:buFont typeface="Arial" pitchFamily="34" charset="0"/>
              <a:buChar char="•"/>
            </a:pPr>
            <a:r>
              <a:rPr lang="en-US" altLang="zh-CN" dirty="0" err="1"/>
              <a:t>NioSctpChannel</a:t>
            </a:r>
            <a:r>
              <a:rPr lang="zh-CN" altLang="en-US" dirty="0"/>
              <a:t>，异步的客户端 </a:t>
            </a:r>
            <a:r>
              <a:rPr lang="en-US" altLang="zh-CN" dirty="0" err="1"/>
              <a:t>Sctp</a:t>
            </a:r>
            <a:r>
              <a:rPr lang="en-US" altLang="zh-CN" dirty="0"/>
              <a:t> </a:t>
            </a:r>
            <a:r>
              <a:rPr lang="zh-CN" altLang="en-US" dirty="0"/>
              <a:t>连接。</a:t>
            </a:r>
          </a:p>
          <a:p>
            <a:pPr marL="285750" indent="-285750">
              <a:buFont typeface="Arial" pitchFamily="34" charset="0"/>
              <a:buChar char="•"/>
            </a:pPr>
            <a:r>
              <a:rPr lang="en-US" altLang="zh-CN" dirty="0" err="1"/>
              <a:t>NioSctpServerChannel</a:t>
            </a:r>
            <a:r>
              <a:rPr lang="zh-CN" altLang="en-US" dirty="0"/>
              <a:t>，异步的 </a:t>
            </a:r>
            <a:r>
              <a:rPr lang="en-US" altLang="zh-CN" dirty="0" err="1"/>
              <a:t>Sctp</a:t>
            </a:r>
            <a:r>
              <a:rPr lang="en-US" altLang="zh-CN" dirty="0"/>
              <a:t> </a:t>
            </a:r>
            <a:r>
              <a:rPr lang="zh-CN" altLang="en-US" dirty="0"/>
              <a:t>服务器端连接，这些通道涵盖了 </a:t>
            </a:r>
            <a:r>
              <a:rPr lang="en-US" altLang="zh-CN" dirty="0"/>
              <a:t>UDP </a:t>
            </a:r>
            <a:r>
              <a:rPr lang="zh-CN" altLang="en-US" dirty="0"/>
              <a:t>和 </a:t>
            </a:r>
            <a:r>
              <a:rPr lang="en-US" altLang="zh-CN" dirty="0"/>
              <a:t>TCP </a:t>
            </a:r>
            <a:r>
              <a:rPr lang="zh-CN" altLang="en-US" dirty="0"/>
              <a:t>网络 </a:t>
            </a:r>
            <a:r>
              <a:rPr lang="en-US" altLang="zh-CN" dirty="0"/>
              <a:t>IO </a:t>
            </a:r>
            <a:r>
              <a:rPr lang="zh-CN" altLang="en-US" dirty="0"/>
              <a:t>以及文件 </a:t>
            </a:r>
            <a:r>
              <a:rPr lang="en-US" altLang="zh-CN" dirty="0"/>
              <a:t>IO</a:t>
            </a:r>
            <a:r>
              <a:rPr lang="zh-CN" altLang="en-US" dirty="0"/>
              <a:t>。</a:t>
            </a:r>
          </a:p>
          <a:p>
            <a:endParaRPr lang="zh-CN" altLang="en-US" dirty="0"/>
          </a:p>
        </p:txBody>
      </p:sp>
      <p:sp>
        <p:nvSpPr>
          <p:cNvPr id="6" name="矩形 5"/>
          <p:cNvSpPr/>
          <p:nvPr/>
        </p:nvSpPr>
        <p:spPr>
          <a:xfrm>
            <a:off x="541681" y="296499"/>
            <a:ext cx="1918298" cy="480131"/>
          </a:xfrm>
          <a:prstGeom prst="rect">
            <a:avLst/>
          </a:prstGeom>
        </p:spPr>
        <p:txBody>
          <a:bodyPr wrap="square">
            <a:spAutoFit/>
          </a:bodyPr>
          <a:lstStyle/>
          <a:p>
            <a:pPr>
              <a:lnSpc>
                <a:spcPct val="90000"/>
              </a:lnSpc>
              <a:spcBef>
                <a:spcPct val="20000"/>
              </a:spcBef>
              <a:buClr>
                <a:schemeClr val="tx1"/>
              </a:buClr>
              <a:buSzPct val="70000"/>
              <a:buFont typeface="Wingdings" pitchFamily="2" charset="2"/>
              <a:buChar char="l"/>
            </a:pPr>
            <a:r>
              <a:rPr lang="en-US" altLang="zh-CN" sz="2800" b="1" dirty="0"/>
              <a:t>Channel</a:t>
            </a:r>
          </a:p>
        </p:txBody>
      </p:sp>
    </p:spTree>
    <p:extLst>
      <p:ext uri="{BB962C8B-B14F-4D97-AF65-F5344CB8AC3E}">
        <p14:creationId xmlns:p14="http://schemas.microsoft.com/office/powerpoint/2010/main" val="22379171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27</a:t>
            </a:fld>
            <a:endParaRPr lang="zh-CN" altLang="en-US" dirty="0"/>
          </a:p>
        </p:txBody>
      </p:sp>
      <p:sp>
        <p:nvSpPr>
          <p:cNvPr id="4" name="矩形 3"/>
          <p:cNvSpPr/>
          <p:nvPr/>
        </p:nvSpPr>
        <p:spPr>
          <a:xfrm>
            <a:off x="956761" y="539260"/>
            <a:ext cx="1790875" cy="480131"/>
          </a:xfrm>
          <a:prstGeom prst="rect">
            <a:avLst/>
          </a:prstGeom>
        </p:spPr>
        <p:txBody>
          <a:bodyPr wrap="none">
            <a:spAutoFit/>
          </a:bodyPr>
          <a:lstStyle/>
          <a:p>
            <a:pPr>
              <a:lnSpc>
                <a:spcPct val="90000"/>
              </a:lnSpc>
              <a:spcBef>
                <a:spcPct val="20000"/>
              </a:spcBef>
              <a:buClr>
                <a:schemeClr val="tx1"/>
              </a:buClr>
              <a:buSzPct val="70000"/>
              <a:buFont typeface="Wingdings" pitchFamily="2" charset="2"/>
              <a:buChar char="l"/>
            </a:pPr>
            <a:r>
              <a:rPr lang="en-US" altLang="zh-CN" sz="2800" b="1" dirty="0"/>
              <a:t>Selector</a:t>
            </a:r>
          </a:p>
        </p:txBody>
      </p:sp>
      <p:sp>
        <p:nvSpPr>
          <p:cNvPr id="5" name="矩形 4"/>
          <p:cNvSpPr/>
          <p:nvPr/>
        </p:nvSpPr>
        <p:spPr>
          <a:xfrm>
            <a:off x="956761" y="1397675"/>
            <a:ext cx="9856099" cy="1754326"/>
          </a:xfrm>
          <a:prstGeom prst="rect">
            <a:avLst/>
          </a:prstGeom>
        </p:spPr>
        <p:txBody>
          <a:bodyPr wrap="square">
            <a:spAutoFit/>
          </a:bodyPr>
          <a:lstStyle/>
          <a:p>
            <a:pPr marL="342900" indent="-342900">
              <a:buAutoNum type="arabicParenR"/>
            </a:pPr>
            <a:r>
              <a:rPr lang="en-US" altLang="zh-CN" dirty="0" err="1"/>
              <a:t>Netty</a:t>
            </a:r>
            <a:r>
              <a:rPr lang="en-US" altLang="zh-CN" dirty="0"/>
              <a:t> </a:t>
            </a:r>
            <a:r>
              <a:rPr lang="zh-CN" altLang="en-US" dirty="0"/>
              <a:t>基于 </a:t>
            </a:r>
            <a:r>
              <a:rPr lang="en-US" altLang="zh-CN" dirty="0"/>
              <a:t>Selector </a:t>
            </a:r>
            <a:r>
              <a:rPr lang="zh-CN" altLang="en-US" dirty="0"/>
              <a:t>对象实现 </a:t>
            </a:r>
            <a:r>
              <a:rPr lang="en-US" altLang="zh-CN" dirty="0"/>
              <a:t>I/O </a:t>
            </a:r>
            <a:r>
              <a:rPr lang="zh-CN" altLang="en-US" dirty="0"/>
              <a:t>多路复用，通过 </a:t>
            </a:r>
            <a:r>
              <a:rPr lang="en-US" altLang="zh-CN" dirty="0"/>
              <a:t>Selector </a:t>
            </a:r>
            <a:r>
              <a:rPr lang="zh-CN" altLang="en-US" dirty="0"/>
              <a:t>一个线程可以监听多个连接的 </a:t>
            </a:r>
            <a:r>
              <a:rPr lang="en-US" altLang="zh-CN" dirty="0"/>
              <a:t>Channel </a:t>
            </a:r>
            <a:r>
              <a:rPr lang="zh-CN" altLang="en-US" dirty="0"/>
              <a:t>事件。</a:t>
            </a:r>
            <a:endParaRPr lang="en-US" altLang="zh-CN" dirty="0"/>
          </a:p>
          <a:p>
            <a:pPr marL="342900" indent="-342900">
              <a:buAutoNum type="arabicParenR"/>
            </a:pPr>
            <a:r>
              <a:rPr lang="zh-CN" altLang="en-US" dirty="0"/>
              <a:t>当向一个 </a:t>
            </a:r>
            <a:r>
              <a:rPr lang="en-US" altLang="zh-CN" dirty="0"/>
              <a:t>Selector </a:t>
            </a:r>
            <a:r>
              <a:rPr lang="zh-CN" altLang="en-US" dirty="0"/>
              <a:t>中注册 </a:t>
            </a:r>
            <a:r>
              <a:rPr lang="en-US" altLang="zh-CN" dirty="0"/>
              <a:t>Channel </a:t>
            </a:r>
            <a:r>
              <a:rPr lang="zh-CN" altLang="en-US" dirty="0"/>
              <a:t>后，</a:t>
            </a:r>
            <a:r>
              <a:rPr lang="en-US" altLang="zh-CN" dirty="0"/>
              <a:t>Selector </a:t>
            </a:r>
            <a:r>
              <a:rPr lang="zh-CN" altLang="en-US" dirty="0"/>
              <a:t>内部的机制就可以自动不断地查询</a:t>
            </a:r>
            <a:r>
              <a:rPr lang="en-US" altLang="zh-CN" dirty="0"/>
              <a:t>(Select) </a:t>
            </a:r>
            <a:r>
              <a:rPr lang="zh-CN" altLang="en-US" dirty="0"/>
              <a:t>这些注册的 </a:t>
            </a:r>
            <a:r>
              <a:rPr lang="en-US" altLang="zh-CN" dirty="0"/>
              <a:t>Channel </a:t>
            </a:r>
            <a:r>
              <a:rPr lang="zh-CN" altLang="en-US" dirty="0"/>
              <a:t>是否有已就绪的 </a:t>
            </a:r>
            <a:r>
              <a:rPr lang="en-US" altLang="zh-CN" dirty="0"/>
              <a:t>I/O </a:t>
            </a:r>
            <a:r>
              <a:rPr lang="zh-CN" altLang="en-US" dirty="0"/>
              <a:t>事件（例如可读，可写，网络连接完成等），这样程序就可以很简单地使用一个线程高效地管理多个 </a:t>
            </a:r>
            <a:r>
              <a:rPr lang="en-US" altLang="zh-CN" dirty="0"/>
              <a:t>Channel </a:t>
            </a:r>
          </a:p>
          <a:p>
            <a:endParaRPr lang="en-US" altLang="zh-CN" dirty="0"/>
          </a:p>
        </p:txBody>
      </p:sp>
    </p:spTree>
    <p:extLst>
      <p:ext uri="{BB962C8B-B14F-4D97-AF65-F5344CB8AC3E}">
        <p14:creationId xmlns:p14="http://schemas.microsoft.com/office/powerpoint/2010/main" val="39342634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28</a:t>
            </a:fld>
            <a:endParaRPr lang="zh-CN" altLang="en-US" dirty="0"/>
          </a:p>
        </p:txBody>
      </p:sp>
      <p:sp>
        <p:nvSpPr>
          <p:cNvPr id="3" name="矩形 2"/>
          <p:cNvSpPr/>
          <p:nvPr/>
        </p:nvSpPr>
        <p:spPr>
          <a:xfrm>
            <a:off x="678666" y="458340"/>
            <a:ext cx="5024132" cy="480131"/>
          </a:xfrm>
          <a:prstGeom prst="rect">
            <a:avLst/>
          </a:prstGeom>
        </p:spPr>
        <p:txBody>
          <a:bodyPr wrap="none">
            <a:spAutoFit/>
          </a:bodyPr>
          <a:lstStyle/>
          <a:p>
            <a:pPr>
              <a:lnSpc>
                <a:spcPct val="90000"/>
              </a:lnSpc>
              <a:spcBef>
                <a:spcPct val="20000"/>
              </a:spcBef>
              <a:buClr>
                <a:schemeClr val="tx1"/>
              </a:buClr>
              <a:buSzPct val="70000"/>
              <a:buFont typeface="Wingdings" pitchFamily="2" charset="2"/>
              <a:buChar char="l"/>
            </a:pPr>
            <a:r>
              <a:rPr lang="en-US" altLang="zh-CN" sz="2800" b="1" dirty="0" err="1"/>
              <a:t>ChannelHandler</a:t>
            </a:r>
            <a:r>
              <a:rPr lang="en-US" altLang="zh-CN" sz="2800" b="1" dirty="0"/>
              <a:t> </a:t>
            </a:r>
            <a:r>
              <a:rPr lang="zh-CN" altLang="en-US" sz="2800" b="1" dirty="0"/>
              <a:t>及其实现类</a:t>
            </a:r>
            <a:endParaRPr lang="en-US" altLang="zh-CN" sz="2800" b="1" dirty="0"/>
          </a:p>
        </p:txBody>
      </p:sp>
      <p:sp>
        <p:nvSpPr>
          <p:cNvPr id="4" name="矩形 3"/>
          <p:cNvSpPr/>
          <p:nvPr/>
        </p:nvSpPr>
        <p:spPr>
          <a:xfrm>
            <a:off x="971045" y="1294768"/>
            <a:ext cx="9589062" cy="2031325"/>
          </a:xfrm>
          <a:prstGeom prst="rect">
            <a:avLst/>
          </a:prstGeom>
        </p:spPr>
        <p:txBody>
          <a:bodyPr wrap="square">
            <a:spAutoFit/>
          </a:bodyPr>
          <a:lstStyle/>
          <a:p>
            <a:pPr marL="342900" indent="-342900">
              <a:buAutoNum type="arabicParenR"/>
            </a:pPr>
            <a:r>
              <a:rPr lang="en-US" altLang="zh-CN" dirty="0" err="1"/>
              <a:t>ChannelHandler</a:t>
            </a:r>
            <a:r>
              <a:rPr lang="en-US" altLang="zh-CN" dirty="0"/>
              <a:t> </a:t>
            </a:r>
            <a:r>
              <a:rPr lang="zh-CN" altLang="en-US" dirty="0"/>
              <a:t>是一个接口，处理 </a:t>
            </a:r>
            <a:r>
              <a:rPr lang="en-US" altLang="zh-CN" dirty="0"/>
              <a:t>I/O </a:t>
            </a:r>
            <a:r>
              <a:rPr lang="zh-CN" altLang="en-US" dirty="0"/>
              <a:t>事件或拦截 </a:t>
            </a:r>
            <a:r>
              <a:rPr lang="en-US" altLang="zh-CN" dirty="0"/>
              <a:t>I/O </a:t>
            </a:r>
            <a:r>
              <a:rPr lang="zh-CN" altLang="en-US" dirty="0"/>
              <a:t>操作，并将其转发到其 </a:t>
            </a:r>
            <a:r>
              <a:rPr lang="en-US" altLang="zh-CN" dirty="0" err="1"/>
              <a:t>ChannelPipeline</a:t>
            </a:r>
            <a:r>
              <a:rPr lang="en-US" altLang="zh-CN" dirty="0"/>
              <a:t>(</a:t>
            </a:r>
            <a:r>
              <a:rPr lang="zh-CN" altLang="en-US" dirty="0"/>
              <a:t>业务处理链</a:t>
            </a:r>
            <a:r>
              <a:rPr lang="en-US" altLang="zh-CN" dirty="0"/>
              <a:t>)</a:t>
            </a:r>
            <a:r>
              <a:rPr lang="zh-CN" altLang="en-US" dirty="0"/>
              <a:t>中的下一个处理程序。</a:t>
            </a:r>
            <a:endParaRPr lang="en-US" altLang="zh-CN" dirty="0"/>
          </a:p>
          <a:p>
            <a:pPr marL="342900" indent="-342900">
              <a:buAutoNum type="arabicParenR"/>
            </a:pPr>
            <a:r>
              <a:rPr lang="en-US" altLang="zh-CN" dirty="0" err="1"/>
              <a:t>ChannelHandler</a:t>
            </a:r>
            <a:r>
              <a:rPr lang="en-US" altLang="zh-CN" dirty="0"/>
              <a:t> </a:t>
            </a:r>
            <a:r>
              <a:rPr lang="zh-CN" altLang="en-US" dirty="0"/>
              <a:t>本身并没有提供很多方法，因为这个接口有许多的方法需要实现，方便使用期间，可以继承它的子类</a:t>
            </a:r>
            <a:endParaRPr lang="en-US" altLang="zh-CN" dirty="0"/>
          </a:p>
          <a:p>
            <a:pPr marL="342900" indent="-342900">
              <a:buFontTx/>
              <a:buAutoNum type="arabicParenR"/>
            </a:pPr>
            <a:r>
              <a:rPr lang="en-US" altLang="zh-CN" b="1" dirty="0" err="1"/>
              <a:t>ChannelHandler</a:t>
            </a:r>
            <a:r>
              <a:rPr lang="en-US" altLang="zh-CN" b="1" dirty="0"/>
              <a:t> </a:t>
            </a:r>
            <a:r>
              <a:rPr lang="zh-CN" altLang="en-US" b="1" dirty="0"/>
              <a:t>及其实现类一览</a:t>
            </a:r>
            <a:r>
              <a:rPr lang="zh-CN" altLang="en-US" b="1" dirty="0" smtClean="0"/>
              <a:t>图</a:t>
            </a:r>
            <a:endParaRPr lang="en-US" altLang="zh-CN" dirty="0"/>
          </a:p>
          <a:p>
            <a:pPr marL="342900" indent="-342900">
              <a:buAutoNum type="arabicParenR"/>
            </a:pPr>
            <a:endParaRPr lang="zh-CN" altLang="en-US" dirty="0"/>
          </a:p>
          <a:p>
            <a:endParaRPr lang="en-US" altLang="zh-CN" b="1" dirty="0"/>
          </a:p>
        </p:txBody>
      </p:sp>
    </p:spTree>
    <p:extLst>
      <p:ext uri="{BB962C8B-B14F-4D97-AF65-F5344CB8AC3E}">
        <p14:creationId xmlns:p14="http://schemas.microsoft.com/office/powerpoint/2010/main" val="14242227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29</a:t>
            </a:fld>
            <a:endParaRPr lang="zh-CN" altLang="en-US" dirty="0"/>
          </a:p>
        </p:txBody>
      </p:sp>
      <p:sp>
        <p:nvSpPr>
          <p:cNvPr id="3" name="矩形 2"/>
          <p:cNvSpPr/>
          <p:nvPr/>
        </p:nvSpPr>
        <p:spPr>
          <a:xfrm>
            <a:off x="1262358" y="3859943"/>
            <a:ext cx="9669982" cy="2308324"/>
          </a:xfrm>
          <a:prstGeom prst="rect">
            <a:avLst/>
          </a:prstGeom>
        </p:spPr>
        <p:txBody>
          <a:bodyPr wrap="square">
            <a:spAutoFit/>
          </a:bodyPr>
          <a:lstStyle/>
          <a:p>
            <a:pPr marL="285750" indent="-285750">
              <a:buFont typeface="Arial" pitchFamily="34" charset="0"/>
              <a:buChar char="•"/>
            </a:pPr>
            <a:r>
              <a:rPr lang="en-US" altLang="zh-CN" dirty="0" err="1"/>
              <a:t>ChannelInboundHandler</a:t>
            </a:r>
            <a:r>
              <a:rPr lang="en-US" altLang="zh-CN" dirty="0"/>
              <a:t> </a:t>
            </a:r>
            <a:r>
              <a:rPr lang="zh-CN" altLang="en-US" dirty="0"/>
              <a:t>用于处理入站 </a:t>
            </a:r>
            <a:r>
              <a:rPr lang="en-US" altLang="zh-CN" dirty="0"/>
              <a:t>I/O </a:t>
            </a:r>
            <a:r>
              <a:rPr lang="zh-CN" altLang="en-US" dirty="0"/>
              <a:t>事件。</a:t>
            </a:r>
          </a:p>
          <a:p>
            <a:pPr marL="285750" indent="-285750">
              <a:buFont typeface="Arial" pitchFamily="34" charset="0"/>
              <a:buChar char="•"/>
            </a:pPr>
            <a:r>
              <a:rPr lang="en-US" altLang="zh-CN" dirty="0" err="1"/>
              <a:t>ChannelOutboundHandler</a:t>
            </a:r>
            <a:r>
              <a:rPr lang="en-US" altLang="zh-CN" dirty="0"/>
              <a:t> </a:t>
            </a:r>
            <a:r>
              <a:rPr lang="zh-CN" altLang="en-US" dirty="0"/>
              <a:t>用于处理出站 </a:t>
            </a:r>
            <a:r>
              <a:rPr lang="en-US" altLang="zh-CN" dirty="0"/>
              <a:t>I/O </a:t>
            </a:r>
            <a:r>
              <a:rPr lang="zh-CN" altLang="en-US" dirty="0"/>
              <a:t>操作。</a:t>
            </a:r>
            <a:endParaRPr lang="en-US" altLang="zh-CN" dirty="0"/>
          </a:p>
          <a:p>
            <a:endParaRPr lang="en-US" altLang="zh-CN" dirty="0"/>
          </a:p>
          <a:p>
            <a:r>
              <a:rPr lang="en-US" altLang="zh-CN" dirty="0"/>
              <a:t>//</a:t>
            </a:r>
            <a:r>
              <a:rPr lang="zh-CN" altLang="en-US" dirty="0"/>
              <a:t>适配器</a:t>
            </a:r>
            <a:endParaRPr lang="en-US" altLang="zh-CN" dirty="0"/>
          </a:p>
          <a:p>
            <a:pPr marL="285750" indent="-285750">
              <a:buFont typeface="Arial" pitchFamily="34" charset="0"/>
              <a:buChar char="•"/>
            </a:pPr>
            <a:r>
              <a:rPr lang="en-US" altLang="zh-CN" dirty="0" err="1"/>
              <a:t>ChannelInboundHandlerAdapter</a:t>
            </a:r>
            <a:r>
              <a:rPr lang="en-US" altLang="zh-CN" dirty="0"/>
              <a:t> </a:t>
            </a:r>
            <a:r>
              <a:rPr lang="zh-CN" altLang="en-US" dirty="0"/>
              <a:t>用于处理入站 </a:t>
            </a:r>
            <a:r>
              <a:rPr lang="en-US" altLang="zh-CN" dirty="0"/>
              <a:t>I/O </a:t>
            </a:r>
            <a:r>
              <a:rPr lang="zh-CN" altLang="en-US" dirty="0"/>
              <a:t>事件。</a:t>
            </a:r>
          </a:p>
          <a:p>
            <a:pPr marL="285750" indent="-285750">
              <a:buFont typeface="Arial" pitchFamily="34" charset="0"/>
              <a:buChar char="•"/>
            </a:pPr>
            <a:r>
              <a:rPr lang="en-US" altLang="zh-CN" dirty="0" err="1"/>
              <a:t>ChannelOutboundHandlerAdapter</a:t>
            </a:r>
            <a:r>
              <a:rPr lang="en-US" altLang="zh-CN" dirty="0"/>
              <a:t> </a:t>
            </a:r>
            <a:r>
              <a:rPr lang="zh-CN" altLang="en-US" dirty="0"/>
              <a:t>用于处理出站 </a:t>
            </a:r>
            <a:r>
              <a:rPr lang="en-US" altLang="zh-CN" dirty="0"/>
              <a:t>I/O </a:t>
            </a:r>
            <a:r>
              <a:rPr lang="zh-CN" altLang="en-US" dirty="0"/>
              <a:t>操作。</a:t>
            </a:r>
          </a:p>
          <a:p>
            <a:pPr marL="285750" indent="-285750">
              <a:buFont typeface="Arial" pitchFamily="34" charset="0"/>
              <a:buChar char="•"/>
            </a:pPr>
            <a:r>
              <a:rPr lang="en-US" altLang="zh-CN" dirty="0" err="1"/>
              <a:t>ChannelDuplexHandler</a:t>
            </a:r>
            <a:r>
              <a:rPr lang="en-US" altLang="zh-CN" dirty="0"/>
              <a:t> </a:t>
            </a:r>
            <a:r>
              <a:rPr lang="zh-CN" altLang="en-US" dirty="0"/>
              <a:t>用于处理入站和出站事件。</a:t>
            </a:r>
          </a:p>
          <a:p>
            <a:pPr marL="285750" indent="-285750">
              <a:buFont typeface="Arial" pitchFamily="34" charset="0"/>
              <a:buChar char="•"/>
            </a:pP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358" y="516221"/>
            <a:ext cx="9411037" cy="3313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71538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4946650" y="1332068"/>
            <a:ext cx="2298700" cy="2060264"/>
          </a:xfrm>
          <a:custGeom>
            <a:avLst/>
            <a:gdLst>
              <a:gd name="connsiteX0" fmla="*/ 0 w 2298700"/>
              <a:gd name="connsiteY0" fmla="*/ 1293498 h 2060264"/>
              <a:gd name="connsiteX1" fmla="*/ 30100 w 2298700"/>
              <a:gd name="connsiteY1" fmla="*/ 1293498 h 2060264"/>
              <a:gd name="connsiteX2" fmla="*/ 30100 w 2298700"/>
              <a:gd name="connsiteY2" fmla="*/ 2030164 h 2060264"/>
              <a:gd name="connsiteX3" fmla="*/ 2268600 w 2298700"/>
              <a:gd name="connsiteY3" fmla="*/ 2030164 h 2060264"/>
              <a:gd name="connsiteX4" fmla="*/ 2268600 w 2298700"/>
              <a:gd name="connsiteY4" fmla="*/ 1293498 h 2060264"/>
              <a:gd name="connsiteX5" fmla="*/ 2298700 w 2298700"/>
              <a:gd name="connsiteY5" fmla="*/ 1293498 h 2060264"/>
              <a:gd name="connsiteX6" fmla="*/ 2298700 w 2298700"/>
              <a:gd name="connsiteY6" fmla="*/ 2060264 h 2060264"/>
              <a:gd name="connsiteX7" fmla="*/ 0 w 2298700"/>
              <a:gd name="connsiteY7" fmla="*/ 2060264 h 2060264"/>
              <a:gd name="connsiteX8" fmla="*/ 0 w 2298700"/>
              <a:gd name="connsiteY8" fmla="*/ 0 h 2060264"/>
              <a:gd name="connsiteX9" fmla="*/ 2298700 w 2298700"/>
              <a:gd name="connsiteY9" fmla="*/ 0 h 2060264"/>
              <a:gd name="connsiteX10" fmla="*/ 2298700 w 2298700"/>
              <a:gd name="connsiteY10" fmla="*/ 498664 h 2060264"/>
              <a:gd name="connsiteX11" fmla="*/ 2268600 w 2298700"/>
              <a:gd name="connsiteY11" fmla="*/ 498664 h 2060264"/>
              <a:gd name="connsiteX12" fmla="*/ 2268600 w 2298700"/>
              <a:gd name="connsiteY12" fmla="*/ 30100 h 2060264"/>
              <a:gd name="connsiteX13" fmla="*/ 30100 w 2298700"/>
              <a:gd name="connsiteY13" fmla="*/ 30100 h 2060264"/>
              <a:gd name="connsiteX14" fmla="*/ 30100 w 2298700"/>
              <a:gd name="connsiteY14" fmla="*/ 498664 h 2060264"/>
              <a:gd name="connsiteX15" fmla="*/ 0 w 2298700"/>
              <a:gd name="connsiteY15" fmla="*/ 498664 h 206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8700" h="2060264">
                <a:moveTo>
                  <a:pt x="0" y="1293498"/>
                </a:moveTo>
                <a:lnTo>
                  <a:pt x="30100" y="1293498"/>
                </a:lnTo>
                <a:lnTo>
                  <a:pt x="30100" y="2030164"/>
                </a:lnTo>
                <a:lnTo>
                  <a:pt x="2268600" y="2030164"/>
                </a:lnTo>
                <a:lnTo>
                  <a:pt x="2268600" y="1293498"/>
                </a:lnTo>
                <a:lnTo>
                  <a:pt x="2298700" y="1293498"/>
                </a:lnTo>
                <a:lnTo>
                  <a:pt x="2298700" y="2060264"/>
                </a:lnTo>
                <a:lnTo>
                  <a:pt x="0" y="2060264"/>
                </a:lnTo>
                <a:close/>
                <a:moveTo>
                  <a:pt x="0" y="0"/>
                </a:moveTo>
                <a:lnTo>
                  <a:pt x="2298700" y="0"/>
                </a:lnTo>
                <a:lnTo>
                  <a:pt x="2298700" y="498664"/>
                </a:lnTo>
                <a:lnTo>
                  <a:pt x="2268600" y="498664"/>
                </a:lnTo>
                <a:lnTo>
                  <a:pt x="2268600" y="30100"/>
                </a:lnTo>
                <a:lnTo>
                  <a:pt x="30100" y="30100"/>
                </a:lnTo>
                <a:lnTo>
                  <a:pt x="30100" y="498664"/>
                </a:lnTo>
                <a:lnTo>
                  <a:pt x="0" y="498664"/>
                </a:ln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4760157" y="1711485"/>
            <a:ext cx="2671692"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charset="0"/>
                <a:ea typeface="微软雅黑" charset="-122"/>
              </a:rPr>
              <a:t>PART 01</a:t>
            </a:r>
            <a:endParaRPr kumimoji="0" lang="zh-CN" altLang="en-US" sz="48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charset="0"/>
              <a:ea typeface="微软雅黑" charset="-122"/>
            </a:endParaRPr>
          </a:p>
        </p:txBody>
      </p:sp>
      <p:cxnSp>
        <p:nvCxnSpPr>
          <p:cNvPr id="5" name="直接连接符 4"/>
          <p:cNvCxnSpPr/>
          <p:nvPr/>
        </p:nvCxnSpPr>
        <p:spPr>
          <a:xfrm>
            <a:off x="5727700" y="2821332"/>
            <a:ext cx="736600" cy="0"/>
          </a:xfrm>
          <a:prstGeom prst="line">
            <a:avLst/>
          </a:prstGeom>
          <a:ln w="38100" cap="rnd">
            <a:gradFill flip="none" rotWithShape="1">
              <a:gsLst>
                <a:gs pos="0">
                  <a:schemeClr val="tx1">
                    <a:lumMod val="50000"/>
                    <a:lumOff val="50000"/>
                  </a:schemeClr>
                </a:gs>
                <a:gs pos="100000">
                  <a:schemeClr val="bg1">
                    <a:lumMod val="75000"/>
                  </a:schemeClr>
                </a:gs>
              </a:gsLst>
              <a:lin ang="2700000" scaled="1"/>
              <a:tileRect/>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946650" y="3716012"/>
            <a:ext cx="2262158" cy="646331"/>
          </a:xfrm>
          <a:prstGeom prst="rect">
            <a:avLst/>
          </a:prstGeom>
          <a:noFill/>
        </p:spPr>
        <p:txBody>
          <a:bodyPr wrap="none" rtlCol="0">
            <a:spAutoFit/>
            <a:scene3d>
              <a:camera prst="orthographicFront"/>
              <a:lightRig rig="threePt" dir="t"/>
            </a:scene3d>
            <a:sp3d contourW="12700"/>
          </a:bodyPr>
          <a:lstStyle/>
          <a:p>
            <a:pPr lvl="0">
              <a:defRPr/>
            </a:pPr>
            <a:r>
              <a:rPr lang="zh-CN" altLang="en-US" sz="3600" b="1" dirty="0" smtClean="0">
                <a:solidFill>
                  <a:schemeClr val="tx1">
                    <a:lumMod val="65000"/>
                    <a:lumOff val="35000"/>
                  </a:schemeClr>
                </a:solidFill>
                <a:latin typeface="Arial" charset="0"/>
                <a:ea typeface="微软雅黑" charset="-122"/>
              </a:rPr>
              <a:t>认识</a:t>
            </a:r>
            <a:r>
              <a:rPr lang="en-US" altLang="zh-CN" sz="3600" b="1" dirty="0" err="1" smtClean="0">
                <a:solidFill>
                  <a:schemeClr val="tx1">
                    <a:lumMod val="65000"/>
                    <a:lumOff val="35000"/>
                  </a:schemeClr>
                </a:solidFill>
                <a:latin typeface="Arial" charset="0"/>
                <a:ea typeface="微软雅黑" charset="-122"/>
              </a:rPr>
              <a:t>Netty</a:t>
            </a:r>
            <a:endParaRPr lang="zh-CN" altLang="en-US" sz="3600" b="1" dirty="0">
              <a:solidFill>
                <a:schemeClr val="tx1">
                  <a:lumMod val="65000"/>
                  <a:lumOff val="35000"/>
                </a:schemeClr>
              </a:solidFill>
              <a:latin typeface="Arial" charset="0"/>
              <a:ea typeface="微软雅黑" charset="-122"/>
            </a:endParaRPr>
          </a:p>
        </p:txBody>
      </p:sp>
      <p:sp>
        <p:nvSpPr>
          <p:cNvPr id="2" name="Slide Number Placeholder 1"/>
          <p:cNvSpPr>
            <a:spLocks noGrp="1"/>
          </p:cNvSpPr>
          <p:nvPr>
            <p:ph type="sldNum" sz="quarter" idx="12"/>
          </p:nvPr>
        </p:nvSpPr>
        <p:spPr/>
        <p:txBody>
          <a:bodyPr/>
          <a:lstStyle/>
          <a:p>
            <a:fld id="{791C74C5-49C3-4B91-9805-E5C47E5A7A90}" type="slidenum">
              <a:rPr lang="zh-CN" altLang="en-US" smtClean="0"/>
              <a:t>3</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3000" advTm="0">
        <p14:reveal/>
      </p:transition>
    </mc:Choice>
    <mc:Fallback xmlns="">
      <p:transition spd="slow" advTm="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30</a:t>
            </a:fld>
            <a:endParaRPr lang="zh-CN" altLang="en-US" dirty="0"/>
          </a:p>
        </p:txBody>
      </p:sp>
      <p:sp>
        <p:nvSpPr>
          <p:cNvPr id="5" name="Rectangle 2"/>
          <p:cNvSpPr>
            <a:spLocks noChangeArrowheads="1"/>
          </p:cNvSpPr>
          <p:nvPr/>
        </p:nvSpPr>
        <p:spPr bwMode="auto">
          <a:xfrm>
            <a:off x="291313" y="120847"/>
            <a:ext cx="11790096" cy="1577354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package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com.pace.netty</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import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com.pace.netty.service.OrderService</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import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com.pace.netty.service.OrderServiceImpl</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import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io.netty.buffer.ByteBuf</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import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io.netty.buffer.Unpooled</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import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io.netty.channel.ChannelHandlerContext</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import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io.netty.channel.ChannelInboundHandlerAdapter</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1" u="none" strike="noStrike" cap="none" normalizeH="0" baseline="0" dirty="0" smtClean="0">
                <a:ln>
                  <a:noFill/>
                </a:ln>
                <a:solidFill>
                  <a:srgbClr val="629755"/>
                </a:solidFill>
                <a:effectLst/>
                <a:latin typeface="Consolas" pitchFamily="49" charset="0"/>
                <a:ea typeface="宋体" pitchFamily="2" charset="-122"/>
                <a:cs typeface="宋体" pitchFamily="2" charset="-122"/>
              </a:rPr>
              <a:t>/**</a:t>
            </a:r>
            <a:br>
              <a:rPr kumimoji="0" lang="zh-CN" altLang="zh-CN" sz="1300" b="0" i="1" u="none" strike="noStrike" cap="none" normalizeH="0" baseline="0" dirty="0" smtClean="0">
                <a:ln>
                  <a:noFill/>
                </a:ln>
                <a:solidFill>
                  <a:srgbClr val="629755"/>
                </a:solidFill>
                <a:effectLst/>
                <a:latin typeface="Consolas" pitchFamily="49" charset="0"/>
                <a:ea typeface="宋体" pitchFamily="2" charset="-122"/>
                <a:cs typeface="宋体" pitchFamily="2" charset="-122"/>
              </a:rPr>
            </a:br>
            <a:r>
              <a:rPr kumimoji="0" lang="zh-CN" altLang="zh-CN" sz="1300" b="0" i="1" u="none" strike="noStrike" cap="none" normalizeH="0" baseline="0" dirty="0" smtClean="0">
                <a:ln>
                  <a:noFill/>
                </a:ln>
                <a:solidFill>
                  <a:srgbClr val="629755"/>
                </a:solidFill>
                <a:effectLst/>
                <a:latin typeface="Consolas" pitchFamily="49" charset="0"/>
                <a:ea typeface="宋体" pitchFamily="2" charset="-122"/>
                <a:cs typeface="宋体" pitchFamily="2" charset="-122"/>
              </a:rPr>
              <a:t> * Package: com.pace.netty</a:t>
            </a:r>
            <a:br>
              <a:rPr kumimoji="0" lang="zh-CN" altLang="zh-CN" sz="1300" b="0" i="1" u="none" strike="noStrike" cap="none" normalizeH="0" baseline="0" dirty="0" smtClean="0">
                <a:ln>
                  <a:noFill/>
                </a:ln>
                <a:solidFill>
                  <a:srgbClr val="629755"/>
                </a:solidFill>
                <a:effectLst/>
                <a:latin typeface="Consolas" pitchFamily="49" charset="0"/>
                <a:ea typeface="宋体" pitchFamily="2" charset="-122"/>
                <a:cs typeface="宋体" pitchFamily="2" charset="-122"/>
              </a:rPr>
            </a:br>
            <a:r>
              <a:rPr kumimoji="0" lang="zh-CN" altLang="zh-CN" sz="1300" b="0" i="1" u="none" strike="noStrike" cap="none" normalizeH="0" baseline="0" dirty="0" smtClean="0">
                <a:ln>
                  <a:noFill/>
                </a:ln>
                <a:solidFill>
                  <a:srgbClr val="629755"/>
                </a:solidFill>
                <a:effectLst/>
                <a:latin typeface="Consolas" pitchFamily="49" charset="0"/>
                <a:ea typeface="宋体" pitchFamily="2" charset="-122"/>
                <a:cs typeface="宋体" pitchFamily="2" charset="-122"/>
              </a:rPr>
              <a:t> * Description</a:t>
            </a:r>
            <a:r>
              <a:rPr kumimoji="0" lang="zh-CN" sz="1300" b="0" i="1" u="none" strike="noStrike" cap="none" normalizeH="0" baseline="0" dirty="0" smtClean="0">
                <a:ln>
                  <a:noFill/>
                </a:ln>
                <a:solidFill>
                  <a:srgbClr val="629755"/>
                </a:solidFill>
                <a:effectLst/>
                <a:latin typeface="宋体" pitchFamily="2" charset="-122"/>
                <a:ea typeface="宋体" pitchFamily="2" charset="-122"/>
                <a:cs typeface="宋体" pitchFamily="2" charset="-122"/>
              </a:rPr>
              <a:t>： </a:t>
            </a:r>
            <a:r>
              <a:rPr kumimoji="0" lang="zh-CN" altLang="zh-CN" sz="1300" b="0" i="1" u="none" strike="noStrike" cap="none" normalizeH="0" baseline="0" dirty="0" smtClean="0">
                <a:ln>
                  <a:noFill/>
                </a:ln>
                <a:solidFill>
                  <a:srgbClr val="A8C023"/>
                </a:solidFill>
                <a:effectLst/>
                <a:latin typeface="Consolas" pitchFamily="49" charset="0"/>
                <a:ea typeface="宋体" pitchFamily="2" charset="-122"/>
                <a:cs typeface="宋体" pitchFamily="2" charset="-122"/>
              </a:rPr>
              <a:t>TODO</a:t>
            </a:r>
            <a:br>
              <a:rPr kumimoji="0" lang="zh-CN" altLang="zh-CN" sz="1300" b="0" i="1" u="none" strike="noStrike" cap="none" normalizeH="0" baseline="0" dirty="0" smtClean="0">
                <a:ln>
                  <a:noFill/>
                </a:ln>
                <a:solidFill>
                  <a:srgbClr val="A8C023"/>
                </a:solidFill>
                <a:effectLst/>
                <a:latin typeface="Consolas" pitchFamily="49" charset="0"/>
                <a:ea typeface="宋体" pitchFamily="2" charset="-122"/>
                <a:cs typeface="宋体" pitchFamily="2" charset="-122"/>
              </a:rPr>
            </a:br>
            <a:r>
              <a:rPr kumimoji="0" lang="zh-CN" altLang="zh-CN" sz="1300" b="0" i="1" u="none" strike="noStrike" cap="none" normalizeH="0" baseline="0" dirty="0" smtClean="0">
                <a:ln>
                  <a:noFill/>
                </a:ln>
                <a:solidFill>
                  <a:srgbClr val="A8C023"/>
                </a:solidFill>
                <a:effectLst/>
                <a:latin typeface="Consolas" pitchFamily="49" charset="0"/>
                <a:ea typeface="宋体" pitchFamily="2" charset="-122"/>
                <a:cs typeface="宋体" pitchFamily="2" charset="-122"/>
              </a:rPr>
              <a:t> </a:t>
            </a:r>
            <a:r>
              <a:rPr kumimoji="0" lang="zh-CN" altLang="zh-CN" sz="1300" b="0" i="1" u="none" strike="noStrike" cap="none" normalizeH="0" baseline="0" dirty="0" smtClean="0">
                <a:ln>
                  <a:noFill/>
                </a:ln>
                <a:solidFill>
                  <a:srgbClr val="629755"/>
                </a:solidFill>
                <a:effectLst/>
                <a:latin typeface="Consolas" pitchFamily="49" charset="0"/>
                <a:ea typeface="宋体" pitchFamily="2" charset="-122"/>
                <a:cs typeface="宋体" pitchFamily="2" charset="-122"/>
              </a:rPr>
              <a:t>* Author: Forest</a:t>
            </a:r>
            <a:br>
              <a:rPr kumimoji="0" lang="zh-CN" altLang="zh-CN" sz="1300" b="0" i="1" u="none" strike="noStrike" cap="none" normalizeH="0" baseline="0" dirty="0" smtClean="0">
                <a:ln>
                  <a:noFill/>
                </a:ln>
                <a:solidFill>
                  <a:srgbClr val="629755"/>
                </a:solidFill>
                <a:effectLst/>
                <a:latin typeface="Consolas" pitchFamily="49" charset="0"/>
                <a:ea typeface="宋体" pitchFamily="2" charset="-122"/>
                <a:cs typeface="宋体" pitchFamily="2" charset="-122"/>
              </a:rPr>
            </a:br>
            <a:r>
              <a:rPr kumimoji="0" lang="zh-CN" altLang="zh-CN" sz="1300" b="0" i="1" u="none" strike="noStrike" cap="none" normalizeH="0" baseline="0" dirty="0" smtClean="0">
                <a:ln>
                  <a:noFill/>
                </a:ln>
                <a:solidFill>
                  <a:srgbClr val="629755"/>
                </a:solidFill>
                <a:effectLst/>
                <a:latin typeface="Consolas" pitchFamily="49" charset="0"/>
                <a:ea typeface="宋体" pitchFamily="2" charset="-122"/>
                <a:cs typeface="宋体" pitchFamily="2" charset="-122"/>
              </a:rPr>
              <a:t> * Date: Created in 2021/4/5 16:41</a:t>
            </a:r>
            <a:br>
              <a:rPr kumimoji="0" lang="zh-CN" altLang="zh-CN" sz="1300" b="0" i="1" u="none" strike="noStrike" cap="none" normalizeH="0" baseline="0" dirty="0" smtClean="0">
                <a:ln>
                  <a:noFill/>
                </a:ln>
                <a:solidFill>
                  <a:srgbClr val="629755"/>
                </a:solidFill>
                <a:effectLst/>
                <a:latin typeface="Consolas" pitchFamily="49" charset="0"/>
                <a:ea typeface="宋体" pitchFamily="2" charset="-122"/>
                <a:cs typeface="宋体" pitchFamily="2" charset="-122"/>
              </a:rPr>
            </a:br>
            <a:r>
              <a:rPr kumimoji="0" lang="zh-CN" altLang="zh-CN" sz="1300" b="0" i="1" u="none" strike="noStrike" cap="none" normalizeH="0" baseline="0" dirty="0" smtClean="0">
                <a:ln>
                  <a:noFill/>
                </a:ln>
                <a:solidFill>
                  <a:srgbClr val="629755"/>
                </a:solidFill>
                <a:effectLst/>
                <a:latin typeface="Consolas" pitchFamily="49" charset="0"/>
                <a:ea typeface="宋体" pitchFamily="2" charset="-122"/>
                <a:cs typeface="宋体" pitchFamily="2" charset="-122"/>
              </a:rPr>
              <a:t> * Version: 0.0.1</a:t>
            </a:r>
            <a:br>
              <a:rPr kumimoji="0" lang="zh-CN" altLang="zh-CN" sz="1300" b="0" i="1" u="none" strike="noStrike" cap="none" normalizeH="0" baseline="0" dirty="0" smtClean="0">
                <a:ln>
                  <a:noFill/>
                </a:ln>
                <a:solidFill>
                  <a:srgbClr val="629755"/>
                </a:solidFill>
                <a:effectLst/>
                <a:latin typeface="Consolas" pitchFamily="49" charset="0"/>
                <a:ea typeface="宋体" pitchFamily="2" charset="-122"/>
                <a:cs typeface="宋体" pitchFamily="2" charset="-122"/>
              </a:rPr>
            </a:br>
            <a:r>
              <a:rPr kumimoji="0" lang="zh-CN" altLang="zh-CN" sz="1300" b="0" i="1" u="none" strike="noStrike" cap="none" normalizeH="0" baseline="0" dirty="0" smtClean="0">
                <a:ln>
                  <a:noFill/>
                </a:ln>
                <a:solidFill>
                  <a:srgbClr val="629755"/>
                </a:solidFill>
                <a:effectLst/>
                <a:latin typeface="Consolas" pitchFamily="49" charset="0"/>
                <a:ea typeface="宋体" pitchFamily="2" charset="-122"/>
                <a:cs typeface="宋体" pitchFamily="2" charset="-122"/>
              </a:rPr>
              <a:t> * Modified By: duforest</a:t>
            </a:r>
            <a:br>
              <a:rPr kumimoji="0" lang="zh-CN" altLang="zh-CN" sz="1300" b="0" i="1" u="none" strike="noStrike" cap="none" normalizeH="0" baseline="0" dirty="0" smtClean="0">
                <a:ln>
                  <a:noFill/>
                </a:ln>
                <a:solidFill>
                  <a:srgbClr val="629755"/>
                </a:solidFill>
                <a:effectLst/>
                <a:latin typeface="Consolas" pitchFamily="49" charset="0"/>
                <a:ea typeface="宋体" pitchFamily="2" charset="-122"/>
                <a:cs typeface="宋体" pitchFamily="2" charset="-122"/>
              </a:rPr>
            </a:br>
            <a:r>
              <a:rPr kumimoji="0" lang="zh-CN" altLang="zh-CN" sz="1300" b="0" i="1" u="none" strike="noStrike" cap="none" normalizeH="0" baseline="0" dirty="0" smtClean="0">
                <a:ln>
                  <a:noFill/>
                </a:ln>
                <a:solidFill>
                  <a:srgbClr val="629755"/>
                </a:solidFill>
                <a:effectLst/>
                <a:latin typeface="Consolas" pitchFamily="49" charset="0"/>
                <a:ea typeface="宋体" pitchFamily="2" charset="-122"/>
                <a:cs typeface="宋体" pitchFamily="2" charset="-122"/>
              </a:rPr>
              <a:t> */</a:t>
            </a:r>
            <a:br>
              <a:rPr kumimoji="0" lang="zh-CN" altLang="zh-CN" sz="1300" b="0" i="1" u="none" strike="noStrike" cap="none" normalizeH="0" baseline="0" dirty="0" smtClean="0">
                <a:ln>
                  <a:noFill/>
                </a:ln>
                <a:solidFill>
                  <a:srgbClr val="629755"/>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public class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EchoServerHandler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extends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ChannelInboundHandlerAdapter {</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private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OrderService </a:t>
            </a:r>
            <a:r>
              <a:rPr kumimoji="0" lang="zh-CN" altLang="zh-CN" sz="1300" b="0" i="0" u="none" strike="noStrike" cap="none" normalizeH="0" baseline="0" dirty="0" smtClean="0">
                <a:ln>
                  <a:noFill/>
                </a:ln>
                <a:solidFill>
                  <a:srgbClr val="9876AA"/>
                </a:solidFill>
                <a:effectLst/>
                <a:latin typeface="Consolas" pitchFamily="49" charset="0"/>
                <a:ea typeface="宋体" pitchFamily="2" charset="-122"/>
                <a:cs typeface="宋体" pitchFamily="2" charset="-122"/>
              </a:rPr>
              <a:t>orderService</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public </a:t>
            </a:r>
            <a:r>
              <a:rPr kumimoji="0" lang="zh-CN" altLang="zh-CN" sz="1300" b="0" i="0" u="none" strike="noStrike" cap="none" normalizeH="0" baseline="0" dirty="0" smtClean="0">
                <a:ln>
                  <a:noFill/>
                </a:ln>
                <a:solidFill>
                  <a:srgbClr val="FFC66D"/>
                </a:solidFill>
                <a:effectLst/>
                <a:latin typeface="Consolas" pitchFamily="49" charset="0"/>
                <a:ea typeface="宋体" pitchFamily="2" charset="-122"/>
                <a:cs typeface="宋体" pitchFamily="2" charset="-122"/>
              </a:rPr>
              <a:t>EchoServerHandler</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if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a:t>
            </a:r>
            <a:r>
              <a:rPr kumimoji="0" lang="zh-CN" altLang="zh-CN" sz="1300" b="0" i="0" u="none" strike="noStrike" cap="none" normalizeH="0" baseline="0" dirty="0" smtClean="0">
                <a:ln>
                  <a:noFill/>
                </a:ln>
                <a:solidFill>
                  <a:srgbClr val="9876AA"/>
                </a:solidFill>
                <a:effectLst/>
                <a:latin typeface="Consolas" pitchFamily="49" charset="0"/>
                <a:ea typeface="宋体" pitchFamily="2" charset="-122"/>
                <a:cs typeface="宋体" pitchFamily="2" charset="-122"/>
              </a:rPr>
              <a:t>orderService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null</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9876AA"/>
                </a:solidFill>
                <a:effectLst/>
                <a:latin typeface="Consolas" pitchFamily="49" charset="0"/>
                <a:ea typeface="宋体" pitchFamily="2" charset="-122"/>
                <a:cs typeface="宋体" pitchFamily="2" charset="-122"/>
              </a:rPr>
              <a:t>orderService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new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OrderServiceImpl()</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808080"/>
                </a:solidFill>
                <a:effectLst/>
                <a:latin typeface="Consolas" pitchFamily="49" charset="0"/>
                <a:ea typeface="宋体" pitchFamily="2" charset="-122"/>
                <a:cs typeface="宋体" pitchFamily="2" charset="-122"/>
              </a:rPr>
              <a:t>//channle</a:t>
            </a:r>
            <a:r>
              <a:rPr kumimoji="0" lang="zh-CN" sz="1300" b="0" i="0" u="none" strike="noStrike" cap="none" normalizeH="0" baseline="0" dirty="0" smtClean="0">
                <a:ln>
                  <a:noFill/>
                </a:ln>
                <a:solidFill>
                  <a:srgbClr val="808080"/>
                </a:solidFill>
                <a:effectLst/>
                <a:latin typeface="宋体" pitchFamily="2" charset="-122"/>
                <a:ea typeface="宋体" pitchFamily="2" charset="-122"/>
                <a:cs typeface="宋体" pitchFamily="2" charset="-122"/>
              </a:rPr>
              <a:t>激活</a:t>
            </a:r>
            <a:br>
              <a:rPr kumimoji="0" lang="zh-CN" sz="1300" b="0" i="0" u="none" strike="noStrike" cap="none" normalizeH="0" baseline="0" dirty="0" smtClean="0">
                <a:ln>
                  <a:noFill/>
                </a:ln>
                <a:solidFill>
                  <a:srgbClr val="808080"/>
                </a:solidFill>
                <a:effectLst/>
                <a:latin typeface="宋体" pitchFamily="2" charset="-122"/>
                <a:ea typeface="宋体" pitchFamily="2" charset="-122"/>
                <a:cs typeface="宋体" pitchFamily="2" charset="-122"/>
              </a:rPr>
            </a:br>
            <a:r>
              <a:rPr kumimoji="0" lang="zh-CN" sz="1300" b="0" i="0" u="none" strike="noStrike" cap="none" normalizeH="0" baseline="0" dirty="0" smtClean="0">
                <a:ln>
                  <a:noFill/>
                </a:ln>
                <a:solidFill>
                  <a:srgbClr val="808080"/>
                </a:solidFill>
                <a:effectLst/>
                <a:latin typeface="宋体" pitchFamily="2" charset="-122"/>
                <a:ea typeface="宋体" pitchFamily="2" charset="-122"/>
                <a:cs typeface="宋体" pitchFamily="2" charset="-122"/>
              </a:rPr>
              <a:t>    </a:t>
            </a:r>
            <a:r>
              <a:rPr kumimoji="0" lang="zh-CN" altLang="zh-CN" sz="1300" b="0" i="0" u="none" strike="noStrike" cap="none" normalizeH="0" baseline="0" dirty="0" smtClean="0">
                <a:ln>
                  <a:noFill/>
                </a:ln>
                <a:solidFill>
                  <a:srgbClr val="BBB529"/>
                </a:solidFill>
                <a:effectLst/>
                <a:latin typeface="Consolas" pitchFamily="49" charset="0"/>
                <a:ea typeface="宋体" pitchFamily="2" charset="-122"/>
                <a:cs typeface="宋体" pitchFamily="2" charset="-122"/>
              </a:rPr>
              <a:t>@Override</a:t>
            </a:r>
            <a:br>
              <a:rPr kumimoji="0" lang="zh-CN" altLang="zh-CN" sz="1300" b="0" i="0" u="none" strike="noStrike" cap="none" normalizeH="0" baseline="0" dirty="0" smtClean="0">
                <a:ln>
                  <a:noFill/>
                </a:ln>
                <a:solidFill>
                  <a:srgbClr val="BBB529"/>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BBB529"/>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public void </a:t>
            </a:r>
            <a:r>
              <a:rPr kumimoji="0" lang="zh-CN" altLang="zh-CN" sz="1300" b="0" i="0" u="none" strike="noStrike" cap="none" normalizeH="0" baseline="0" dirty="0" smtClean="0">
                <a:ln>
                  <a:noFill/>
                </a:ln>
                <a:solidFill>
                  <a:srgbClr val="FFC66D"/>
                </a:solidFill>
                <a:effectLst/>
                <a:latin typeface="Consolas" pitchFamily="49" charset="0"/>
                <a:ea typeface="宋体" pitchFamily="2" charset="-122"/>
                <a:cs typeface="宋体" pitchFamily="2" charset="-122"/>
              </a:rPr>
              <a:t>channelActive</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(ChannelHandlerContext ctx)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throws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Exception {</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super</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.channelActive(ctx)</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808080"/>
                </a:solidFill>
                <a:effectLst/>
                <a:latin typeface="Consolas" pitchFamily="49" charset="0"/>
                <a:ea typeface="宋体" pitchFamily="2" charset="-122"/>
                <a:cs typeface="宋体" pitchFamily="2" charset="-122"/>
              </a:rPr>
              <a:t>//channel</a:t>
            </a:r>
            <a:r>
              <a:rPr kumimoji="0" lang="zh-CN" sz="1300" b="0" i="0" u="none" strike="noStrike" cap="none" normalizeH="0" baseline="0" dirty="0" smtClean="0">
                <a:ln>
                  <a:noFill/>
                </a:ln>
                <a:solidFill>
                  <a:srgbClr val="808080"/>
                </a:solidFill>
                <a:effectLst/>
                <a:latin typeface="宋体" pitchFamily="2" charset="-122"/>
                <a:ea typeface="宋体" pitchFamily="2" charset="-122"/>
                <a:cs typeface="宋体" pitchFamily="2" charset="-122"/>
              </a:rPr>
              <a:t>不可用</a:t>
            </a:r>
            <a:br>
              <a:rPr kumimoji="0" lang="zh-CN" sz="1300" b="0" i="0" u="none" strike="noStrike" cap="none" normalizeH="0" baseline="0" dirty="0" smtClean="0">
                <a:ln>
                  <a:noFill/>
                </a:ln>
                <a:solidFill>
                  <a:srgbClr val="808080"/>
                </a:solidFill>
                <a:effectLst/>
                <a:latin typeface="宋体" pitchFamily="2" charset="-122"/>
                <a:ea typeface="宋体" pitchFamily="2" charset="-122"/>
                <a:cs typeface="宋体" pitchFamily="2" charset="-122"/>
              </a:rPr>
            </a:br>
            <a:r>
              <a:rPr kumimoji="0" lang="zh-CN" sz="1300" b="0" i="0" u="none" strike="noStrike" cap="none" normalizeH="0" baseline="0" dirty="0" smtClean="0">
                <a:ln>
                  <a:noFill/>
                </a:ln>
                <a:solidFill>
                  <a:srgbClr val="808080"/>
                </a:solidFill>
                <a:effectLst/>
                <a:latin typeface="宋体" pitchFamily="2" charset="-122"/>
                <a:ea typeface="宋体" pitchFamily="2" charset="-122"/>
                <a:cs typeface="宋体" pitchFamily="2" charset="-122"/>
              </a:rPr>
              <a:t>    </a:t>
            </a:r>
            <a:r>
              <a:rPr kumimoji="0" lang="zh-CN" altLang="zh-CN" sz="1300" b="0" i="0" u="none" strike="noStrike" cap="none" normalizeH="0" baseline="0" dirty="0" smtClean="0">
                <a:ln>
                  <a:noFill/>
                </a:ln>
                <a:solidFill>
                  <a:srgbClr val="BBB529"/>
                </a:solidFill>
                <a:effectLst/>
                <a:latin typeface="Consolas" pitchFamily="49" charset="0"/>
                <a:ea typeface="宋体" pitchFamily="2" charset="-122"/>
                <a:cs typeface="宋体" pitchFamily="2" charset="-122"/>
              </a:rPr>
              <a:t>@Override</a:t>
            </a:r>
            <a:br>
              <a:rPr kumimoji="0" lang="zh-CN" altLang="zh-CN" sz="1300" b="0" i="0" u="none" strike="noStrike" cap="none" normalizeH="0" baseline="0" dirty="0" smtClean="0">
                <a:ln>
                  <a:noFill/>
                </a:ln>
                <a:solidFill>
                  <a:srgbClr val="BBB529"/>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BBB529"/>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public void </a:t>
            </a:r>
            <a:r>
              <a:rPr kumimoji="0" lang="zh-CN" altLang="zh-CN" sz="1300" b="0" i="0" u="none" strike="noStrike" cap="none" normalizeH="0" baseline="0" dirty="0" smtClean="0">
                <a:ln>
                  <a:noFill/>
                </a:ln>
                <a:solidFill>
                  <a:srgbClr val="FFC66D"/>
                </a:solidFill>
                <a:effectLst/>
                <a:latin typeface="Consolas" pitchFamily="49" charset="0"/>
                <a:ea typeface="宋体" pitchFamily="2" charset="-122"/>
                <a:cs typeface="宋体" pitchFamily="2" charset="-122"/>
              </a:rPr>
              <a:t>channelInactive</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(ChannelHandlerContext ctx)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throws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Exception {</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super</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.channelInactive(ctx)</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808080"/>
                </a:solidFill>
                <a:effectLst/>
                <a:latin typeface="Consolas" pitchFamily="49" charset="0"/>
                <a:ea typeface="宋体" pitchFamily="2" charset="-122"/>
                <a:cs typeface="宋体" pitchFamily="2" charset="-122"/>
              </a:rPr>
              <a:t>//</a:t>
            </a:r>
            <a:r>
              <a:rPr kumimoji="0" lang="zh-CN" sz="1300" b="0" i="0" u="none" strike="noStrike" cap="none" normalizeH="0" baseline="0" dirty="0" smtClean="0">
                <a:ln>
                  <a:noFill/>
                </a:ln>
                <a:solidFill>
                  <a:srgbClr val="808080"/>
                </a:solidFill>
                <a:effectLst/>
                <a:latin typeface="宋体" pitchFamily="2" charset="-122"/>
                <a:ea typeface="宋体" pitchFamily="2" charset="-122"/>
                <a:cs typeface="宋体" pitchFamily="2" charset="-122"/>
              </a:rPr>
              <a:t>收到数据</a:t>
            </a:r>
            <a:br>
              <a:rPr kumimoji="0" lang="zh-CN" sz="1300" b="0" i="0" u="none" strike="noStrike" cap="none" normalizeH="0" baseline="0" dirty="0" smtClean="0">
                <a:ln>
                  <a:noFill/>
                </a:ln>
                <a:solidFill>
                  <a:srgbClr val="808080"/>
                </a:solidFill>
                <a:effectLst/>
                <a:latin typeface="宋体" pitchFamily="2" charset="-122"/>
                <a:ea typeface="宋体" pitchFamily="2" charset="-122"/>
                <a:cs typeface="宋体" pitchFamily="2" charset="-122"/>
              </a:rPr>
            </a:br>
            <a:r>
              <a:rPr kumimoji="0" lang="zh-CN" sz="1300" b="0" i="0" u="none" strike="noStrike" cap="none" normalizeH="0" baseline="0" dirty="0" smtClean="0">
                <a:ln>
                  <a:noFill/>
                </a:ln>
                <a:solidFill>
                  <a:srgbClr val="808080"/>
                </a:solidFill>
                <a:effectLst/>
                <a:latin typeface="宋体" pitchFamily="2" charset="-122"/>
                <a:ea typeface="宋体" pitchFamily="2" charset="-122"/>
                <a:cs typeface="宋体" pitchFamily="2" charset="-122"/>
              </a:rPr>
              <a:t>    </a:t>
            </a:r>
            <a:r>
              <a:rPr kumimoji="0" lang="zh-CN" altLang="zh-CN" sz="1300" b="0" i="0" u="none" strike="noStrike" cap="none" normalizeH="0" baseline="0" dirty="0" smtClean="0">
                <a:ln>
                  <a:noFill/>
                </a:ln>
                <a:solidFill>
                  <a:srgbClr val="BBB529"/>
                </a:solidFill>
                <a:effectLst/>
                <a:latin typeface="Consolas" pitchFamily="49" charset="0"/>
                <a:ea typeface="宋体" pitchFamily="2" charset="-122"/>
                <a:cs typeface="宋体" pitchFamily="2" charset="-122"/>
              </a:rPr>
              <a:t>@Override</a:t>
            </a:r>
            <a:br>
              <a:rPr kumimoji="0" lang="zh-CN" altLang="zh-CN" sz="1300" b="0" i="0" u="none" strike="noStrike" cap="none" normalizeH="0" baseline="0" dirty="0" smtClean="0">
                <a:ln>
                  <a:noFill/>
                </a:ln>
                <a:solidFill>
                  <a:srgbClr val="BBB529"/>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BBB529"/>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public void </a:t>
            </a:r>
            <a:r>
              <a:rPr kumimoji="0" lang="zh-CN" altLang="zh-CN" sz="1300" b="0" i="0" u="none" strike="noStrike" cap="none" normalizeH="0" baseline="0" dirty="0" smtClean="0">
                <a:ln>
                  <a:noFill/>
                </a:ln>
                <a:solidFill>
                  <a:srgbClr val="FFC66D"/>
                </a:solidFill>
                <a:effectLst/>
                <a:latin typeface="Consolas" pitchFamily="49" charset="0"/>
                <a:ea typeface="宋体" pitchFamily="2" charset="-122"/>
                <a:cs typeface="宋体" pitchFamily="2" charset="-122"/>
              </a:rPr>
              <a:t>channelRead</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(ChannelHandlerContext ctx</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Object msg)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throws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Exception {</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System.</a:t>
            </a:r>
            <a:r>
              <a:rPr kumimoji="0" lang="zh-CN" altLang="zh-CN" sz="1300" b="0" i="1" u="none" strike="noStrike" cap="none" normalizeH="0" baseline="0" dirty="0" smtClean="0">
                <a:ln>
                  <a:noFill/>
                </a:ln>
                <a:solidFill>
                  <a:srgbClr val="9876AA"/>
                </a:solidFill>
                <a:effectLst/>
                <a:latin typeface="Consolas" pitchFamily="49" charset="0"/>
                <a:ea typeface="宋体" pitchFamily="2" charset="-122"/>
                <a:cs typeface="宋体" pitchFamily="2" charset="-122"/>
              </a:rPr>
              <a:t>out</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.println(</a:t>
            </a:r>
            <a:r>
              <a:rPr kumimoji="0" lang="zh-CN" altLang="zh-CN" sz="1300" b="0" i="0" u="none" strike="noStrike" cap="none" normalizeH="0" baseline="0" dirty="0" smtClean="0">
                <a:ln>
                  <a:noFill/>
                </a:ln>
                <a:solidFill>
                  <a:srgbClr val="6A8759"/>
                </a:solidFill>
                <a:effectLst/>
                <a:latin typeface="Consolas" pitchFamily="49" charset="0"/>
                <a:ea typeface="宋体" pitchFamily="2" charset="-122"/>
                <a:cs typeface="宋体" pitchFamily="2" charset="-122"/>
              </a:rPr>
              <a:t>"</a:t>
            </a:r>
            <a:r>
              <a:rPr kumimoji="0" lang="zh-CN" sz="1300" b="0" i="0" u="none" strike="noStrike" cap="none" normalizeH="0" baseline="0" dirty="0" smtClean="0">
                <a:ln>
                  <a:noFill/>
                </a:ln>
                <a:solidFill>
                  <a:srgbClr val="6A8759"/>
                </a:solidFill>
                <a:effectLst/>
                <a:latin typeface="宋体" pitchFamily="2" charset="-122"/>
                <a:ea typeface="宋体" pitchFamily="2" charset="-122"/>
                <a:cs typeface="宋体" pitchFamily="2" charset="-122"/>
              </a:rPr>
              <a:t>收到数据</a:t>
            </a:r>
            <a:r>
              <a:rPr kumimoji="0" lang="zh-CN" altLang="zh-CN" sz="1300" b="0" i="0" u="none" strike="noStrike" cap="none" normalizeH="0" baseline="0" dirty="0" smtClean="0">
                <a:ln>
                  <a:noFill/>
                </a:ln>
                <a:solidFill>
                  <a:srgbClr val="6A8759"/>
                </a:solidFill>
                <a:effectLst/>
                <a:latin typeface="Consolas" pitchFamily="49" charset="0"/>
                <a:ea typeface="宋体" pitchFamily="2" charset="-122"/>
                <a:cs typeface="宋体" pitchFamily="2" charset="-122"/>
              </a:rPr>
              <a:t>!msg={"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msg + </a:t>
            </a:r>
            <a:r>
              <a:rPr kumimoji="0" lang="zh-CN" altLang="zh-CN" sz="1300" b="0" i="0" u="none" strike="noStrike" cap="none" normalizeH="0" baseline="0" dirty="0" smtClean="0">
                <a:ln>
                  <a:noFill/>
                </a:ln>
                <a:solidFill>
                  <a:srgbClr val="6A8759"/>
                </a:solidFill>
                <a:effectLst/>
                <a:latin typeface="Consolas" pitchFamily="49" charset="0"/>
                <a:ea typeface="宋体" pitchFamily="2" charset="-122"/>
                <a:cs typeface="宋体" pitchFamily="2" charset="-122"/>
              </a:rPr>
              <a:t>"}"</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ByteBuf buf = (ByteBuf) msg</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byte</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req =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new byte</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[buf.readableBytes()]</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buf.readBytes(req)</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String request =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new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String(req</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6A8759"/>
                </a:solidFill>
                <a:effectLst/>
                <a:latin typeface="Consolas" pitchFamily="49" charset="0"/>
                <a:ea typeface="宋体" pitchFamily="2" charset="-122"/>
                <a:cs typeface="宋体" pitchFamily="2" charset="-122"/>
              </a:rPr>
              <a:t>"utf-8"</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System.</a:t>
            </a:r>
            <a:r>
              <a:rPr kumimoji="0" lang="zh-CN" altLang="zh-CN" sz="1300" b="0" i="1" u="none" strike="noStrike" cap="none" normalizeH="0" baseline="0" dirty="0" smtClean="0">
                <a:ln>
                  <a:noFill/>
                </a:ln>
                <a:solidFill>
                  <a:srgbClr val="9876AA"/>
                </a:solidFill>
                <a:effectLst/>
                <a:latin typeface="Consolas" pitchFamily="49" charset="0"/>
                <a:ea typeface="宋体" pitchFamily="2" charset="-122"/>
                <a:cs typeface="宋体" pitchFamily="2" charset="-122"/>
              </a:rPr>
              <a:t>out</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.println(</a:t>
            </a:r>
            <a:r>
              <a:rPr kumimoji="0" lang="zh-CN" altLang="zh-CN" sz="1300" b="0" i="0" u="none" strike="noStrike" cap="none" normalizeH="0" baseline="0" dirty="0" smtClean="0">
                <a:ln>
                  <a:noFill/>
                </a:ln>
                <a:solidFill>
                  <a:srgbClr val="6A8759"/>
                </a:solidFill>
                <a:effectLst/>
                <a:latin typeface="Consolas" pitchFamily="49" charset="0"/>
                <a:ea typeface="宋体" pitchFamily="2" charset="-122"/>
                <a:cs typeface="宋体" pitchFamily="2" charset="-122"/>
              </a:rPr>
              <a:t>"Client Request : "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request)</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request = </a:t>
            </a:r>
            <a:r>
              <a:rPr kumimoji="0" lang="zh-CN" altLang="zh-CN" sz="1300" b="0" i="0" u="none" strike="noStrike" cap="none" normalizeH="0" baseline="0" dirty="0" smtClean="0">
                <a:ln>
                  <a:noFill/>
                </a:ln>
                <a:solidFill>
                  <a:srgbClr val="9876AA"/>
                </a:solidFill>
                <a:effectLst/>
                <a:latin typeface="Consolas" pitchFamily="49" charset="0"/>
                <a:ea typeface="宋体" pitchFamily="2" charset="-122"/>
                <a:cs typeface="宋体" pitchFamily="2" charset="-122"/>
              </a:rPr>
              <a:t>orderService</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.transOrderDTO(request)</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ByteBuf resp = Unpooled.</a:t>
            </a:r>
            <a:r>
              <a:rPr kumimoji="0" lang="zh-CN" altLang="zh-CN" sz="1300" b="0" i="1" u="none" strike="noStrike" cap="none" normalizeH="0" baseline="0" dirty="0" smtClean="0">
                <a:ln>
                  <a:noFill/>
                </a:ln>
                <a:solidFill>
                  <a:srgbClr val="A9B7C6"/>
                </a:solidFill>
                <a:effectLst/>
                <a:latin typeface="Consolas" pitchFamily="49" charset="0"/>
                <a:ea typeface="宋体" pitchFamily="2" charset="-122"/>
                <a:cs typeface="宋体" pitchFamily="2" charset="-122"/>
              </a:rPr>
              <a:t>copiedBuffer</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(request.getBytes())</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ctx.writeAndFlush(resp)</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808080"/>
                </a:solidFill>
                <a:effectLst/>
                <a:latin typeface="Consolas" pitchFamily="49" charset="0"/>
                <a:ea typeface="宋体" pitchFamily="2" charset="-122"/>
                <a:cs typeface="宋体" pitchFamily="2" charset="-122"/>
              </a:rPr>
              <a:t>//</a:t>
            </a:r>
            <a:r>
              <a:rPr kumimoji="0" lang="zh-CN" sz="1300" b="0" i="0" u="none" strike="noStrike" cap="none" normalizeH="0" baseline="0" dirty="0" smtClean="0">
                <a:ln>
                  <a:noFill/>
                </a:ln>
                <a:solidFill>
                  <a:srgbClr val="808080"/>
                </a:solidFill>
                <a:effectLst/>
                <a:latin typeface="宋体" pitchFamily="2" charset="-122"/>
                <a:ea typeface="宋体" pitchFamily="2" charset="-122"/>
                <a:cs typeface="宋体" pitchFamily="2" charset="-122"/>
              </a:rPr>
              <a:t>从流中读取数据结束</a:t>
            </a:r>
            <a:br>
              <a:rPr kumimoji="0" lang="zh-CN" sz="1300" b="0" i="0" u="none" strike="noStrike" cap="none" normalizeH="0" baseline="0" dirty="0" smtClean="0">
                <a:ln>
                  <a:noFill/>
                </a:ln>
                <a:solidFill>
                  <a:srgbClr val="808080"/>
                </a:solidFill>
                <a:effectLst/>
                <a:latin typeface="宋体" pitchFamily="2" charset="-122"/>
                <a:ea typeface="宋体" pitchFamily="2" charset="-122"/>
                <a:cs typeface="宋体" pitchFamily="2" charset="-122"/>
              </a:rPr>
            </a:br>
            <a:r>
              <a:rPr kumimoji="0" lang="zh-CN" sz="1300" b="0" i="0" u="none" strike="noStrike" cap="none" normalizeH="0" baseline="0" dirty="0" smtClean="0">
                <a:ln>
                  <a:noFill/>
                </a:ln>
                <a:solidFill>
                  <a:srgbClr val="808080"/>
                </a:solidFill>
                <a:effectLst/>
                <a:latin typeface="宋体" pitchFamily="2" charset="-122"/>
                <a:ea typeface="宋体" pitchFamily="2" charset="-122"/>
                <a:cs typeface="宋体" pitchFamily="2" charset="-122"/>
              </a:rPr>
              <a:t>    </a:t>
            </a:r>
            <a:r>
              <a:rPr kumimoji="0" lang="zh-CN" altLang="zh-CN" sz="1300" b="0" i="0" u="none" strike="noStrike" cap="none" normalizeH="0" baseline="0" dirty="0" smtClean="0">
                <a:ln>
                  <a:noFill/>
                </a:ln>
                <a:solidFill>
                  <a:srgbClr val="BBB529"/>
                </a:solidFill>
                <a:effectLst/>
                <a:latin typeface="Consolas" pitchFamily="49" charset="0"/>
                <a:ea typeface="宋体" pitchFamily="2" charset="-122"/>
                <a:cs typeface="宋体" pitchFamily="2" charset="-122"/>
              </a:rPr>
              <a:t>@Override</a:t>
            </a:r>
            <a:br>
              <a:rPr kumimoji="0" lang="zh-CN" altLang="zh-CN" sz="1300" b="0" i="0" u="none" strike="noStrike" cap="none" normalizeH="0" baseline="0" dirty="0" smtClean="0">
                <a:ln>
                  <a:noFill/>
                </a:ln>
                <a:solidFill>
                  <a:srgbClr val="BBB529"/>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BBB529"/>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public void </a:t>
            </a:r>
            <a:r>
              <a:rPr kumimoji="0" lang="zh-CN" altLang="zh-CN" sz="1300" b="0" i="0" u="none" strike="noStrike" cap="none" normalizeH="0" baseline="0" dirty="0" smtClean="0">
                <a:ln>
                  <a:noFill/>
                </a:ln>
                <a:solidFill>
                  <a:srgbClr val="FFC66D"/>
                </a:solidFill>
                <a:effectLst/>
                <a:latin typeface="Consolas" pitchFamily="49" charset="0"/>
                <a:ea typeface="宋体" pitchFamily="2" charset="-122"/>
                <a:cs typeface="宋体" pitchFamily="2" charset="-122"/>
              </a:rPr>
              <a:t>channelReadComplete</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(ChannelHandlerContext ctx)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throws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Exception {</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super</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.channelReadComplete(ctx)</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808080"/>
                </a:solidFill>
                <a:effectLst/>
                <a:latin typeface="Consolas" pitchFamily="49" charset="0"/>
                <a:ea typeface="宋体" pitchFamily="2" charset="-122"/>
                <a:cs typeface="宋体" pitchFamily="2" charset="-122"/>
              </a:rPr>
              <a:t>//</a:t>
            </a:r>
            <a:r>
              <a:rPr kumimoji="0" lang="zh-CN" sz="1300" b="0" i="0" u="none" strike="noStrike" cap="none" normalizeH="0" baseline="0" dirty="0" smtClean="0">
                <a:ln>
                  <a:noFill/>
                </a:ln>
                <a:solidFill>
                  <a:srgbClr val="808080"/>
                </a:solidFill>
                <a:effectLst/>
                <a:latin typeface="宋体" pitchFamily="2" charset="-122"/>
                <a:ea typeface="宋体" pitchFamily="2" charset="-122"/>
                <a:cs typeface="宋体" pitchFamily="2" charset="-122"/>
              </a:rPr>
              <a:t>事件触发</a:t>
            </a:r>
            <a:br>
              <a:rPr kumimoji="0" lang="zh-CN" sz="1300" b="0" i="0" u="none" strike="noStrike" cap="none" normalizeH="0" baseline="0" dirty="0" smtClean="0">
                <a:ln>
                  <a:noFill/>
                </a:ln>
                <a:solidFill>
                  <a:srgbClr val="808080"/>
                </a:solidFill>
                <a:effectLst/>
                <a:latin typeface="宋体" pitchFamily="2" charset="-122"/>
                <a:ea typeface="宋体" pitchFamily="2" charset="-122"/>
                <a:cs typeface="宋体" pitchFamily="2" charset="-122"/>
              </a:rPr>
            </a:br>
            <a:r>
              <a:rPr kumimoji="0" lang="zh-CN" sz="1300" b="0" i="0" u="none" strike="noStrike" cap="none" normalizeH="0" baseline="0" dirty="0" smtClean="0">
                <a:ln>
                  <a:noFill/>
                </a:ln>
                <a:solidFill>
                  <a:srgbClr val="808080"/>
                </a:solidFill>
                <a:effectLst/>
                <a:latin typeface="宋体" pitchFamily="2" charset="-122"/>
                <a:ea typeface="宋体" pitchFamily="2" charset="-122"/>
                <a:cs typeface="宋体" pitchFamily="2" charset="-122"/>
              </a:rPr>
              <a:t>    </a:t>
            </a:r>
            <a:r>
              <a:rPr kumimoji="0" lang="zh-CN" altLang="zh-CN" sz="1300" b="0" i="0" u="none" strike="noStrike" cap="none" normalizeH="0" baseline="0" dirty="0" smtClean="0">
                <a:ln>
                  <a:noFill/>
                </a:ln>
                <a:solidFill>
                  <a:srgbClr val="BBB529"/>
                </a:solidFill>
                <a:effectLst/>
                <a:latin typeface="Consolas" pitchFamily="49" charset="0"/>
                <a:ea typeface="宋体" pitchFamily="2" charset="-122"/>
                <a:cs typeface="宋体" pitchFamily="2" charset="-122"/>
              </a:rPr>
              <a:t>@Override</a:t>
            </a:r>
            <a:br>
              <a:rPr kumimoji="0" lang="zh-CN" altLang="zh-CN" sz="1300" b="0" i="0" u="none" strike="noStrike" cap="none" normalizeH="0" baseline="0" dirty="0" smtClean="0">
                <a:ln>
                  <a:noFill/>
                </a:ln>
                <a:solidFill>
                  <a:srgbClr val="BBB529"/>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BBB529"/>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public void </a:t>
            </a:r>
            <a:r>
              <a:rPr kumimoji="0" lang="zh-CN" altLang="zh-CN" sz="1300" b="0" i="0" u="none" strike="noStrike" cap="none" normalizeH="0" baseline="0" dirty="0" smtClean="0">
                <a:ln>
                  <a:noFill/>
                </a:ln>
                <a:solidFill>
                  <a:srgbClr val="FFC66D"/>
                </a:solidFill>
                <a:effectLst/>
                <a:latin typeface="Consolas" pitchFamily="49" charset="0"/>
                <a:ea typeface="宋体" pitchFamily="2" charset="-122"/>
                <a:cs typeface="宋体" pitchFamily="2" charset="-122"/>
              </a:rPr>
              <a:t>userEventTriggered</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(ChannelHandlerContext ctx</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Object evt)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throws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Exception {</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super</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.userEventTriggered(ctx</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evt)</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808080"/>
                </a:solidFill>
                <a:effectLst/>
                <a:latin typeface="Consolas" pitchFamily="49" charset="0"/>
                <a:ea typeface="宋体" pitchFamily="2" charset="-122"/>
                <a:cs typeface="宋体" pitchFamily="2" charset="-122"/>
              </a:rPr>
              <a:t>//</a:t>
            </a:r>
            <a:r>
              <a:rPr kumimoji="0" lang="zh-CN" sz="1300" b="0" i="0" u="none" strike="noStrike" cap="none" normalizeH="0" baseline="0" dirty="0" smtClean="0">
                <a:ln>
                  <a:noFill/>
                </a:ln>
                <a:solidFill>
                  <a:srgbClr val="808080"/>
                </a:solidFill>
                <a:effectLst/>
                <a:latin typeface="宋体" pitchFamily="2" charset="-122"/>
                <a:ea typeface="宋体" pitchFamily="2" charset="-122"/>
                <a:cs typeface="宋体" pitchFamily="2" charset="-122"/>
              </a:rPr>
              <a:t>异常处理</a:t>
            </a:r>
            <a:br>
              <a:rPr kumimoji="0" lang="zh-CN" sz="1300" b="0" i="0" u="none" strike="noStrike" cap="none" normalizeH="0" baseline="0" dirty="0" smtClean="0">
                <a:ln>
                  <a:noFill/>
                </a:ln>
                <a:solidFill>
                  <a:srgbClr val="808080"/>
                </a:solidFill>
                <a:effectLst/>
                <a:latin typeface="宋体" pitchFamily="2" charset="-122"/>
                <a:ea typeface="宋体" pitchFamily="2" charset="-122"/>
                <a:cs typeface="宋体" pitchFamily="2" charset="-122"/>
              </a:rPr>
            </a:br>
            <a:r>
              <a:rPr kumimoji="0" lang="zh-CN" sz="1300" b="0" i="0" u="none" strike="noStrike" cap="none" normalizeH="0" baseline="0" dirty="0" smtClean="0">
                <a:ln>
                  <a:noFill/>
                </a:ln>
                <a:solidFill>
                  <a:srgbClr val="808080"/>
                </a:solidFill>
                <a:effectLst/>
                <a:latin typeface="宋体" pitchFamily="2" charset="-122"/>
                <a:ea typeface="宋体" pitchFamily="2" charset="-122"/>
                <a:cs typeface="宋体" pitchFamily="2" charset="-122"/>
              </a:rPr>
              <a:t>    </a:t>
            </a:r>
            <a:r>
              <a:rPr kumimoji="0" lang="zh-CN" altLang="zh-CN" sz="1300" b="0" i="0" u="none" strike="noStrike" cap="none" normalizeH="0" baseline="0" dirty="0" smtClean="0">
                <a:ln>
                  <a:noFill/>
                </a:ln>
                <a:solidFill>
                  <a:srgbClr val="BBB529"/>
                </a:solidFill>
                <a:effectLst/>
                <a:latin typeface="Consolas" pitchFamily="49" charset="0"/>
                <a:ea typeface="宋体" pitchFamily="2" charset="-122"/>
                <a:cs typeface="宋体" pitchFamily="2" charset="-122"/>
              </a:rPr>
              <a:t>@Override</a:t>
            </a:r>
            <a:br>
              <a:rPr kumimoji="0" lang="zh-CN" altLang="zh-CN" sz="1300" b="0" i="0" u="none" strike="noStrike" cap="none" normalizeH="0" baseline="0" dirty="0" smtClean="0">
                <a:ln>
                  <a:noFill/>
                </a:ln>
                <a:solidFill>
                  <a:srgbClr val="BBB529"/>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BBB529"/>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public void </a:t>
            </a:r>
            <a:r>
              <a:rPr kumimoji="0" lang="zh-CN" altLang="zh-CN" sz="1300" b="0" i="0" u="none" strike="noStrike" cap="none" normalizeH="0" baseline="0" dirty="0" smtClean="0">
                <a:ln>
                  <a:noFill/>
                </a:ln>
                <a:solidFill>
                  <a:srgbClr val="FFC66D"/>
                </a:solidFill>
                <a:effectLst/>
                <a:latin typeface="Consolas" pitchFamily="49" charset="0"/>
                <a:ea typeface="宋体" pitchFamily="2" charset="-122"/>
                <a:cs typeface="宋体" pitchFamily="2" charset="-122"/>
              </a:rPr>
              <a:t>exceptionCaught</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(ChannelHandlerContext ctx</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Throwable cause) </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throws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Exception {</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808080"/>
                </a:solidFill>
                <a:effectLst/>
                <a:latin typeface="Consolas" pitchFamily="49" charset="0"/>
                <a:ea typeface="宋体" pitchFamily="2" charset="-122"/>
                <a:cs typeface="宋体" pitchFamily="2" charset="-122"/>
              </a:rPr>
              <a:t>//        super.exceptionCaught(ctx, cause);</a:t>
            </a:r>
            <a:br>
              <a:rPr kumimoji="0" lang="zh-CN" altLang="zh-CN" sz="1300" b="0" i="0" u="none" strike="noStrike" cap="none" normalizeH="0" baseline="0" dirty="0" smtClean="0">
                <a:ln>
                  <a:noFill/>
                </a:ln>
                <a:solidFill>
                  <a:srgbClr val="80808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808080"/>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cause.printStackTrace()</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ctx.close()</a:t>
            </a: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CC7832"/>
                </a:solidFill>
                <a:effectLst/>
                <a:latin typeface="Consolas" pitchFamily="49" charset="0"/>
                <a:ea typeface="宋体" pitchFamily="2" charset="-122"/>
                <a:cs typeface="宋体" pitchFamily="2" charset="-122"/>
              </a:rPr>
              <a:t>    </a:t>
            </a: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A9B7C6"/>
                </a:solidFill>
                <a:effectLst/>
                <a:latin typeface="Consolas" pitchFamily="49" charset="0"/>
                <a:ea typeface="宋体" pitchFamily="2" charset="-122"/>
                <a:cs typeface="宋体" pitchFamily="2" charset="-122"/>
              </a:rPr>
            </a:b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42724267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31</a:t>
            </a:fld>
            <a:endParaRPr lang="zh-CN" altLang="en-US" dirty="0"/>
          </a:p>
        </p:txBody>
      </p:sp>
      <p:sp>
        <p:nvSpPr>
          <p:cNvPr id="3" name="矩形 2"/>
          <p:cNvSpPr/>
          <p:nvPr/>
        </p:nvSpPr>
        <p:spPr>
          <a:xfrm>
            <a:off x="547822" y="895310"/>
            <a:ext cx="5102679" cy="480131"/>
          </a:xfrm>
          <a:prstGeom prst="rect">
            <a:avLst/>
          </a:prstGeom>
        </p:spPr>
        <p:txBody>
          <a:bodyPr wrap="none">
            <a:spAutoFit/>
          </a:bodyPr>
          <a:lstStyle/>
          <a:p>
            <a:pPr>
              <a:lnSpc>
                <a:spcPct val="90000"/>
              </a:lnSpc>
              <a:spcBef>
                <a:spcPct val="20000"/>
              </a:spcBef>
              <a:buClr>
                <a:schemeClr val="tx1"/>
              </a:buClr>
              <a:buSzPct val="70000"/>
              <a:buFont typeface="Wingdings" pitchFamily="2" charset="2"/>
              <a:buChar char="l"/>
            </a:pPr>
            <a:r>
              <a:rPr lang="en-US" altLang="zh-CN" sz="2800" b="1" dirty="0"/>
              <a:t>Pipeline </a:t>
            </a:r>
            <a:r>
              <a:rPr lang="zh-CN" altLang="en-US" sz="2800" b="1" dirty="0"/>
              <a:t>和 </a:t>
            </a:r>
            <a:r>
              <a:rPr lang="en-US" altLang="zh-CN" sz="2800" b="1" dirty="0" err="1"/>
              <a:t>ChannelPipeline</a:t>
            </a:r>
            <a:endParaRPr lang="en-US" altLang="zh-CN" sz="2800" b="1" dirty="0"/>
          </a:p>
        </p:txBody>
      </p:sp>
      <p:sp>
        <p:nvSpPr>
          <p:cNvPr id="4" name="矩形 3"/>
          <p:cNvSpPr/>
          <p:nvPr/>
        </p:nvSpPr>
        <p:spPr>
          <a:xfrm>
            <a:off x="817296" y="1582341"/>
            <a:ext cx="10147412" cy="2862322"/>
          </a:xfrm>
          <a:prstGeom prst="rect">
            <a:avLst/>
          </a:prstGeom>
        </p:spPr>
        <p:txBody>
          <a:bodyPr wrap="square">
            <a:spAutoFit/>
          </a:bodyPr>
          <a:lstStyle/>
          <a:p>
            <a:r>
              <a:rPr lang="en-US" altLang="zh-CN" sz="2000" b="1" dirty="0" err="1"/>
              <a:t>ChannelPipeline</a:t>
            </a:r>
            <a:r>
              <a:rPr lang="en-US" altLang="zh-CN" sz="2000" b="1" dirty="0"/>
              <a:t> </a:t>
            </a:r>
            <a:r>
              <a:rPr lang="zh-CN" altLang="en-US" sz="2000" b="1" dirty="0"/>
              <a:t>是一个重点：</a:t>
            </a:r>
            <a:endParaRPr lang="en-US" altLang="zh-CN" sz="2000" b="1" dirty="0"/>
          </a:p>
          <a:p>
            <a:endParaRPr lang="en-US" altLang="zh-CN" dirty="0"/>
          </a:p>
          <a:p>
            <a:pPr marL="342900" indent="-342900">
              <a:buAutoNum type="arabicParenR"/>
            </a:pPr>
            <a:r>
              <a:rPr lang="en-US" altLang="zh-CN" dirty="0" err="1"/>
              <a:t>ChannelPipeline</a:t>
            </a:r>
            <a:r>
              <a:rPr lang="en-US" altLang="zh-CN" dirty="0"/>
              <a:t> </a:t>
            </a:r>
            <a:r>
              <a:rPr lang="zh-CN" altLang="en-US" dirty="0"/>
              <a:t>是一个 </a:t>
            </a:r>
            <a:r>
              <a:rPr lang="en-US" altLang="zh-CN" dirty="0"/>
              <a:t>Handler </a:t>
            </a:r>
            <a:r>
              <a:rPr lang="zh-CN" altLang="en-US" dirty="0"/>
              <a:t>的集合，它负责处理和拦截 </a:t>
            </a:r>
            <a:r>
              <a:rPr lang="en-US" altLang="zh-CN" dirty="0"/>
              <a:t>inbound </a:t>
            </a:r>
            <a:r>
              <a:rPr lang="zh-CN" altLang="en-US" dirty="0"/>
              <a:t>或者 </a:t>
            </a:r>
            <a:r>
              <a:rPr lang="en-US" altLang="zh-CN" dirty="0"/>
              <a:t>outbound </a:t>
            </a:r>
            <a:r>
              <a:rPr lang="zh-CN" altLang="en-US" dirty="0"/>
              <a:t>的事件和操作，相当于一个贯穿 </a:t>
            </a:r>
            <a:r>
              <a:rPr lang="en-US" altLang="zh-CN" dirty="0" err="1"/>
              <a:t>Netty</a:t>
            </a:r>
            <a:r>
              <a:rPr lang="en-US" altLang="zh-CN" dirty="0"/>
              <a:t> </a:t>
            </a:r>
            <a:r>
              <a:rPr lang="zh-CN" altLang="en-US" dirty="0"/>
              <a:t>的链。</a:t>
            </a:r>
            <a:r>
              <a:rPr lang="en-US" altLang="zh-CN" dirty="0"/>
              <a:t>(</a:t>
            </a:r>
            <a:r>
              <a:rPr lang="zh-CN" altLang="en-US" b="1" dirty="0">
                <a:solidFill>
                  <a:srgbClr val="DA0000"/>
                </a:solidFill>
              </a:rPr>
              <a:t>也可以这样理解：</a:t>
            </a:r>
            <a:r>
              <a:rPr lang="en-US" altLang="zh-CN" b="1" dirty="0" err="1">
                <a:solidFill>
                  <a:srgbClr val="DA0000"/>
                </a:solidFill>
              </a:rPr>
              <a:t>ChannelPipeline</a:t>
            </a:r>
            <a:r>
              <a:rPr lang="en-US" altLang="zh-CN" b="1" dirty="0">
                <a:solidFill>
                  <a:srgbClr val="DA0000"/>
                </a:solidFill>
              </a:rPr>
              <a:t> </a:t>
            </a:r>
            <a:r>
              <a:rPr lang="zh-CN" altLang="en-US" b="1" dirty="0">
                <a:solidFill>
                  <a:srgbClr val="DA0000"/>
                </a:solidFill>
              </a:rPr>
              <a:t>是 保存 </a:t>
            </a:r>
            <a:r>
              <a:rPr lang="en-US" altLang="zh-CN" b="1" dirty="0" err="1">
                <a:solidFill>
                  <a:srgbClr val="DA0000"/>
                </a:solidFill>
              </a:rPr>
              <a:t>ChannelHandler</a:t>
            </a:r>
            <a:r>
              <a:rPr lang="en-US" altLang="zh-CN" b="1" dirty="0">
                <a:solidFill>
                  <a:srgbClr val="DA0000"/>
                </a:solidFill>
              </a:rPr>
              <a:t> </a:t>
            </a:r>
            <a:r>
              <a:rPr lang="zh-CN" altLang="en-US" b="1" dirty="0">
                <a:solidFill>
                  <a:srgbClr val="DA0000"/>
                </a:solidFill>
              </a:rPr>
              <a:t>的 </a:t>
            </a:r>
            <a:r>
              <a:rPr lang="en-US" altLang="zh-CN" b="1" dirty="0">
                <a:solidFill>
                  <a:srgbClr val="DA0000"/>
                </a:solidFill>
              </a:rPr>
              <a:t>List</a:t>
            </a:r>
            <a:r>
              <a:rPr lang="zh-CN" altLang="en-US" b="1" dirty="0">
                <a:solidFill>
                  <a:srgbClr val="DA0000"/>
                </a:solidFill>
              </a:rPr>
              <a:t>，用于处理或拦截 </a:t>
            </a:r>
            <a:r>
              <a:rPr lang="en-US" altLang="zh-CN" b="1" dirty="0">
                <a:solidFill>
                  <a:srgbClr val="DA0000"/>
                </a:solidFill>
              </a:rPr>
              <a:t>Channel </a:t>
            </a:r>
            <a:r>
              <a:rPr lang="zh-CN" altLang="en-US" b="1" dirty="0">
                <a:solidFill>
                  <a:srgbClr val="DA0000"/>
                </a:solidFill>
              </a:rPr>
              <a:t>的入站事件和出站操作</a:t>
            </a:r>
            <a:r>
              <a:rPr lang="en-US" altLang="zh-CN" dirty="0"/>
              <a:t>)</a:t>
            </a:r>
          </a:p>
          <a:p>
            <a:pPr marL="342900" indent="-342900">
              <a:buAutoNum type="arabicParenR"/>
            </a:pPr>
            <a:endParaRPr lang="en-US" altLang="zh-CN" dirty="0"/>
          </a:p>
          <a:p>
            <a:pPr marL="342900" indent="-342900">
              <a:buAutoNum type="arabicParenR"/>
            </a:pPr>
            <a:r>
              <a:rPr lang="en-US" altLang="zh-CN" dirty="0" err="1"/>
              <a:t>ChannelPipeline</a:t>
            </a:r>
            <a:r>
              <a:rPr lang="en-US" altLang="zh-CN" dirty="0"/>
              <a:t> </a:t>
            </a:r>
            <a:r>
              <a:rPr lang="zh-CN" altLang="en-US" dirty="0"/>
              <a:t>实现了一种高级形式的拦截过滤器模式，使用户可以完全控制事件的处理方式，以及 </a:t>
            </a:r>
            <a:r>
              <a:rPr lang="en-US" altLang="zh-CN" dirty="0"/>
              <a:t>Channel </a:t>
            </a:r>
            <a:r>
              <a:rPr lang="zh-CN" altLang="en-US" dirty="0"/>
              <a:t>中各个的 </a:t>
            </a:r>
            <a:r>
              <a:rPr lang="en-US" altLang="zh-CN" dirty="0" err="1"/>
              <a:t>ChannelHandler</a:t>
            </a:r>
            <a:r>
              <a:rPr lang="en-US" altLang="zh-CN" dirty="0"/>
              <a:t> </a:t>
            </a:r>
            <a:r>
              <a:rPr lang="zh-CN" altLang="en-US" dirty="0"/>
              <a:t>如何相互交互</a:t>
            </a:r>
            <a:endParaRPr lang="en-US" altLang="zh-CN" dirty="0"/>
          </a:p>
          <a:p>
            <a:endParaRPr lang="en-US" altLang="zh-CN" sz="1700" dirty="0"/>
          </a:p>
          <a:p>
            <a:endParaRPr lang="en-US" altLang="zh-CN" sz="1700" dirty="0"/>
          </a:p>
        </p:txBody>
      </p:sp>
      <p:sp>
        <p:nvSpPr>
          <p:cNvPr id="5" name="矩形 4"/>
          <p:cNvSpPr/>
          <p:nvPr/>
        </p:nvSpPr>
        <p:spPr>
          <a:xfrm>
            <a:off x="1089727" y="4056956"/>
            <a:ext cx="9413735" cy="1754326"/>
          </a:xfrm>
          <a:prstGeom prst="rect">
            <a:avLst/>
          </a:prstGeom>
        </p:spPr>
        <p:txBody>
          <a:bodyPr wrap="square">
            <a:spAutoFit/>
          </a:bodyPr>
          <a:lstStyle/>
          <a:p>
            <a:r>
              <a:rPr lang="zh-CN" altLang="en-US" dirty="0" smtClean="0"/>
              <a:t>常用方法：</a:t>
            </a:r>
            <a:endParaRPr lang="en-US" altLang="zh-CN" dirty="0" smtClean="0"/>
          </a:p>
          <a:p>
            <a:pPr marL="285750" indent="-285750">
              <a:buFont typeface="Arial" pitchFamily="34" charset="0"/>
              <a:buChar char="•"/>
            </a:pPr>
            <a:r>
              <a:rPr lang="en-US" altLang="zh-CN" dirty="0" err="1" smtClean="0"/>
              <a:t>ChannelPipeline</a:t>
            </a:r>
            <a:r>
              <a:rPr lang="en-US" altLang="zh-CN" dirty="0" smtClean="0"/>
              <a:t> </a:t>
            </a:r>
            <a:r>
              <a:rPr lang="en-US" altLang="zh-CN" dirty="0" err="1"/>
              <a:t>addFirst</a:t>
            </a:r>
            <a:r>
              <a:rPr lang="en-US" altLang="zh-CN" dirty="0"/>
              <a:t>(</a:t>
            </a:r>
            <a:r>
              <a:rPr lang="en-US" altLang="zh-CN" dirty="0" err="1"/>
              <a:t>ChannelHandler</a:t>
            </a:r>
            <a:r>
              <a:rPr lang="en-US" altLang="zh-CN" dirty="0"/>
              <a:t>... handlers)</a:t>
            </a:r>
            <a:r>
              <a:rPr lang="zh-CN" altLang="en-US" dirty="0"/>
              <a:t>，把一个业务处理类（</a:t>
            </a:r>
            <a:r>
              <a:rPr lang="en-US" altLang="zh-CN" dirty="0"/>
              <a:t>handler</a:t>
            </a:r>
            <a:r>
              <a:rPr lang="zh-CN" altLang="en-US" dirty="0"/>
              <a:t>）添加到链中的第一个位置</a:t>
            </a:r>
          </a:p>
          <a:p>
            <a:pPr marL="285750" indent="-285750">
              <a:buFont typeface="Arial" pitchFamily="34" charset="0"/>
              <a:buChar char="•"/>
            </a:pPr>
            <a:r>
              <a:rPr lang="en-US" altLang="zh-CN" dirty="0" err="1"/>
              <a:t>ChannelPipeline</a:t>
            </a:r>
            <a:r>
              <a:rPr lang="en-US" altLang="zh-CN" dirty="0"/>
              <a:t> </a:t>
            </a:r>
            <a:r>
              <a:rPr lang="en-US" altLang="zh-CN" dirty="0" err="1"/>
              <a:t>addLast</a:t>
            </a:r>
            <a:r>
              <a:rPr lang="en-US" altLang="zh-CN" dirty="0"/>
              <a:t>(</a:t>
            </a:r>
            <a:r>
              <a:rPr lang="en-US" altLang="zh-CN" dirty="0" err="1"/>
              <a:t>ChannelHandler</a:t>
            </a:r>
            <a:r>
              <a:rPr lang="en-US" altLang="zh-CN" dirty="0"/>
              <a:t>... handlers)</a:t>
            </a:r>
            <a:r>
              <a:rPr lang="zh-CN" altLang="en-US" dirty="0"/>
              <a:t>，把一个业务处理类（</a:t>
            </a:r>
            <a:r>
              <a:rPr lang="en-US" altLang="zh-CN" dirty="0"/>
              <a:t>handler</a:t>
            </a:r>
            <a:r>
              <a:rPr lang="zh-CN" altLang="en-US" dirty="0"/>
              <a:t>）添加到链中的最后一个位置</a:t>
            </a:r>
          </a:p>
          <a:p>
            <a:endParaRPr lang="zh-CN" altLang="en-US" dirty="0"/>
          </a:p>
        </p:txBody>
      </p:sp>
    </p:spTree>
    <p:extLst>
      <p:ext uri="{BB962C8B-B14F-4D97-AF65-F5344CB8AC3E}">
        <p14:creationId xmlns:p14="http://schemas.microsoft.com/office/powerpoint/2010/main" val="11164947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32</a:t>
            </a:fld>
            <a:endParaRPr lang="zh-CN" altLang="en-US" dirty="0"/>
          </a:p>
        </p:txBody>
      </p:sp>
      <p:sp>
        <p:nvSpPr>
          <p:cNvPr id="3" name="矩形 2"/>
          <p:cNvSpPr/>
          <p:nvPr/>
        </p:nvSpPr>
        <p:spPr>
          <a:xfrm>
            <a:off x="494062" y="538377"/>
            <a:ext cx="4469493" cy="480131"/>
          </a:xfrm>
          <a:prstGeom prst="rect">
            <a:avLst/>
          </a:prstGeom>
        </p:spPr>
        <p:txBody>
          <a:bodyPr wrap="none">
            <a:spAutoFit/>
          </a:bodyPr>
          <a:lstStyle/>
          <a:p>
            <a:pPr>
              <a:lnSpc>
                <a:spcPct val="90000"/>
              </a:lnSpc>
              <a:spcBef>
                <a:spcPct val="20000"/>
              </a:spcBef>
              <a:buClr>
                <a:schemeClr val="tx1"/>
              </a:buClr>
              <a:buSzPct val="70000"/>
              <a:buFont typeface="Wingdings" pitchFamily="2" charset="2"/>
              <a:buChar char="l"/>
            </a:pPr>
            <a:r>
              <a:rPr lang="en-US" altLang="zh-CN" sz="2800" b="1" dirty="0" err="1"/>
              <a:t>ChannelHandlerContext</a:t>
            </a:r>
            <a:endParaRPr lang="en-US" altLang="zh-CN" sz="2800" b="1" dirty="0"/>
          </a:p>
        </p:txBody>
      </p:sp>
      <p:sp>
        <p:nvSpPr>
          <p:cNvPr id="4" name="矩形 3"/>
          <p:cNvSpPr/>
          <p:nvPr/>
        </p:nvSpPr>
        <p:spPr>
          <a:xfrm>
            <a:off x="763788" y="1130262"/>
            <a:ext cx="10017939" cy="3108543"/>
          </a:xfrm>
          <a:prstGeom prst="rect">
            <a:avLst/>
          </a:prstGeom>
        </p:spPr>
        <p:txBody>
          <a:bodyPr wrap="square">
            <a:spAutoFit/>
          </a:bodyPr>
          <a:lstStyle/>
          <a:p>
            <a:endParaRPr lang="en-US" altLang="zh-CN" dirty="0"/>
          </a:p>
          <a:p>
            <a:pPr marL="342900" indent="-342900">
              <a:buAutoNum type="arabicParenR"/>
            </a:pPr>
            <a:r>
              <a:rPr lang="zh-CN" altLang="en-US" dirty="0"/>
              <a:t>保存 </a:t>
            </a:r>
            <a:r>
              <a:rPr lang="en-US" altLang="zh-CN" dirty="0"/>
              <a:t>Channel </a:t>
            </a:r>
            <a:r>
              <a:rPr lang="zh-CN" altLang="en-US" dirty="0"/>
              <a:t>相关的所有上下文信息，同时关联一个 </a:t>
            </a:r>
            <a:r>
              <a:rPr lang="en-US" altLang="zh-CN" dirty="0" err="1"/>
              <a:t>ChannelHandler</a:t>
            </a:r>
            <a:r>
              <a:rPr lang="en-US" altLang="zh-CN" dirty="0"/>
              <a:t> </a:t>
            </a:r>
            <a:r>
              <a:rPr lang="zh-CN" altLang="en-US" dirty="0" smtClean="0"/>
              <a:t>对象</a:t>
            </a:r>
            <a:endParaRPr lang="en-US" altLang="zh-CN" dirty="0" smtClean="0"/>
          </a:p>
          <a:p>
            <a:pPr marL="342900" indent="-342900">
              <a:buAutoNum type="arabicParenR"/>
            </a:pPr>
            <a:endParaRPr lang="en-US" altLang="zh-CN" dirty="0"/>
          </a:p>
          <a:p>
            <a:pPr marL="342900" indent="-342900">
              <a:buAutoNum type="arabicParenR"/>
            </a:pPr>
            <a:r>
              <a:rPr lang="zh-CN" altLang="en-US" dirty="0"/>
              <a:t>即</a:t>
            </a:r>
            <a:r>
              <a:rPr lang="en-US" altLang="zh-CN" dirty="0" err="1"/>
              <a:t>ChannelHandlerContext</a:t>
            </a:r>
            <a:r>
              <a:rPr lang="en-US" altLang="zh-CN" dirty="0"/>
              <a:t> </a:t>
            </a:r>
            <a:r>
              <a:rPr lang="zh-CN" altLang="en-US" dirty="0"/>
              <a:t>中 包 含 一 个 具 体 的 事 件 处 理 器 </a:t>
            </a:r>
            <a:r>
              <a:rPr lang="en-US" altLang="zh-CN" dirty="0" err="1"/>
              <a:t>ChannelHandler</a:t>
            </a:r>
            <a:r>
              <a:rPr lang="en-US" altLang="zh-CN" dirty="0"/>
              <a:t> </a:t>
            </a:r>
            <a:r>
              <a:rPr lang="zh-CN" altLang="en-US" dirty="0"/>
              <a:t>， 同 时</a:t>
            </a:r>
            <a:r>
              <a:rPr lang="en-US" altLang="zh-CN" dirty="0" err="1"/>
              <a:t>ChannelHandlerContext</a:t>
            </a:r>
            <a:r>
              <a:rPr lang="en-US" altLang="zh-CN" dirty="0"/>
              <a:t> </a:t>
            </a:r>
            <a:r>
              <a:rPr lang="zh-CN" altLang="en-US" dirty="0"/>
              <a:t>中也绑定了对应的 </a:t>
            </a:r>
            <a:r>
              <a:rPr lang="en-US" altLang="zh-CN" dirty="0"/>
              <a:t>pipeline </a:t>
            </a:r>
            <a:r>
              <a:rPr lang="zh-CN" altLang="en-US" dirty="0"/>
              <a:t>和 </a:t>
            </a:r>
            <a:r>
              <a:rPr lang="en-US" altLang="zh-CN" dirty="0"/>
              <a:t>Channel </a:t>
            </a:r>
            <a:r>
              <a:rPr lang="zh-CN" altLang="en-US" dirty="0"/>
              <a:t>的信息，方便对 </a:t>
            </a:r>
            <a:r>
              <a:rPr lang="en-US" altLang="zh-CN" dirty="0" err="1"/>
              <a:t>ChannelHandler</a:t>
            </a:r>
            <a:r>
              <a:rPr lang="zh-CN" altLang="en-US" dirty="0"/>
              <a:t>进行调用</a:t>
            </a:r>
            <a:r>
              <a:rPr lang="en-US" altLang="zh-CN" dirty="0" smtClean="0"/>
              <a:t>.</a:t>
            </a:r>
          </a:p>
          <a:p>
            <a:pPr marL="342900" indent="-342900">
              <a:buAutoNum type="arabicParenR"/>
            </a:pPr>
            <a:endParaRPr lang="en-US" altLang="zh-CN" dirty="0"/>
          </a:p>
          <a:p>
            <a:pPr marL="342900" indent="-342900">
              <a:buAutoNum type="arabicParenR"/>
            </a:pPr>
            <a:r>
              <a:rPr lang="zh-CN" altLang="en-US" dirty="0"/>
              <a:t>常用方法</a:t>
            </a:r>
            <a:endParaRPr lang="en-US" altLang="zh-CN" dirty="0"/>
          </a:p>
          <a:p>
            <a:endParaRPr lang="zh-CN" altLang="en-US" dirty="0"/>
          </a:p>
          <a:p>
            <a:pPr marL="342900" indent="-342900">
              <a:buAutoNum type="arabicParenR" startAt="3"/>
            </a:pPr>
            <a:endParaRPr lang="en-US" altLang="zh-CN" sz="1700" dirty="0"/>
          </a:p>
          <a:p>
            <a:endParaRPr lang="en-US" altLang="zh-CN" sz="1700" dirty="0"/>
          </a:p>
        </p:txBody>
      </p:sp>
      <p:sp>
        <p:nvSpPr>
          <p:cNvPr id="5" name="矩形 4"/>
          <p:cNvSpPr/>
          <p:nvPr/>
        </p:nvSpPr>
        <p:spPr>
          <a:xfrm>
            <a:off x="1172436" y="3500141"/>
            <a:ext cx="7436581" cy="1477328"/>
          </a:xfrm>
          <a:prstGeom prst="rect">
            <a:avLst/>
          </a:prstGeom>
          <a:solidFill>
            <a:schemeClr val="bg2"/>
          </a:solidFill>
        </p:spPr>
        <p:txBody>
          <a:bodyPr wrap="square">
            <a:spAutoFit/>
          </a:bodyPr>
          <a:lstStyle/>
          <a:p>
            <a:pPr marL="285750" indent="-285750">
              <a:buFont typeface="Arial" pitchFamily="34" charset="0"/>
              <a:buChar char="•"/>
            </a:pPr>
            <a:r>
              <a:rPr lang="en-US" altLang="zh-CN" dirty="0" err="1"/>
              <a:t>ChannelFuture</a:t>
            </a:r>
            <a:r>
              <a:rPr lang="en-US" altLang="zh-CN" dirty="0"/>
              <a:t> close()</a:t>
            </a:r>
            <a:r>
              <a:rPr lang="zh-CN" altLang="en-US" dirty="0"/>
              <a:t>，关闭通道</a:t>
            </a:r>
          </a:p>
          <a:p>
            <a:pPr marL="285750" indent="-285750">
              <a:buFont typeface="Arial" pitchFamily="34" charset="0"/>
              <a:buChar char="•"/>
            </a:pPr>
            <a:r>
              <a:rPr lang="en-US" altLang="zh-CN" dirty="0" err="1"/>
              <a:t>ChannelOutboundInvoker</a:t>
            </a:r>
            <a:r>
              <a:rPr lang="en-US" altLang="zh-CN" dirty="0"/>
              <a:t> flush()</a:t>
            </a:r>
            <a:r>
              <a:rPr lang="zh-CN" altLang="en-US" dirty="0"/>
              <a:t>，刷新</a:t>
            </a:r>
          </a:p>
          <a:p>
            <a:pPr marL="285750" indent="-285750">
              <a:buFont typeface="Arial" pitchFamily="34" charset="0"/>
              <a:buChar char="•"/>
            </a:pPr>
            <a:r>
              <a:rPr lang="en-US" altLang="zh-CN" dirty="0" err="1"/>
              <a:t>ChannelFuture</a:t>
            </a:r>
            <a:r>
              <a:rPr lang="en-US" altLang="zh-CN" dirty="0"/>
              <a:t> </a:t>
            </a:r>
            <a:r>
              <a:rPr lang="en-US" altLang="zh-CN" dirty="0" err="1"/>
              <a:t>writeAndFlush</a:t>
            </a:r>
            <a:r>
              <a:rPr lang="en-US" altLang="zh-CN" dirty="0"/>
              <a:t>(Object </a:t>
            </a:r>
            <a:r>
              <a:rPr lang="en-US" altLang="zh-CN" dirty="0" err="1"/>
              <a:t>msg</a:t>
            </a:r>
            <a:r>
              <a:rPr lang="en-US" altLang="zh-CN" dirty="0"/>
              <a:t>) </a:t>
            </a:r>
            <a:r>
              <a:rPr lang="zh-CN" altLang="en-US" dirty="0"/>
              <a:t>， 将 数 据 写 到 </a:t>
            </a:r>
            <a:r>
              <a:rPr lang="en-US" altLang="zh-CN" dirty="0" err="1"/>
              <a:t>ChannelPipeline</a:t>
            </a:r>
            <a:r>
              <a:rPr lang="en-US" altLang="zh-CN" dirty="0"/>
              <a:t> </a:t>
            </a:r>
            <a:r>
              <a:rPr lang="zh-CN" altLang="en-US" dirty="0"/>
              <a:t>中 当 前</a:t>
            </a:r>
          </a:p>
          <a:p>
            <a:pPr marL="285750" indent="-285750">
              <a:buFont typeface="Arial" pitchFamily="34" charset="0"/>
              <a:buChar char="•"/>
            </a:pPr>
            <a:r>
              <a:rPr lang="en-US" altLang="zh-CN" dirty="0" err="1"/>
              <a:t>ChannelHandler</a:t>
            </a:r>
            <a:r>
              <a:rPr lang="en-US" altLang="zh-CN" dirty="0"/>
              <a:t> </a:t>
            </a:r>
            <a:r>
              <a:rPr lang="zh-CN" altLang="en-US" dirty="0"/>
              <a:t>的下一个 </a:t>
            </a:r>
            <a:r>
              <a:rPr lang="en-US" altLang="zh-CN" dirty="0" err="1"/>
              <a:t>ChannelHandler</a:t>
            </a:r>
            <a:r>
              <a:rPr lang="en-US" altLang="zh-CN" dirty="0"/>
              <a:t> </a:t>
            </a:r>
            <a:r>
              <a:rPr lang="zh-CN" altLang="en-US" dirty="0"/>
              <a:t>开始处理（出站）</a:t>
            </a:r>
          </a:p>
        </p:txBody>
      </p:sp>
    </p:spTree>
    <p:extLst>
      <p:ext uri="{BB962C8B-B14F-4D97-AF65-F5344CB8AC3E}">
        <p14:creationId xmlns:p14="http://schemas.microsoft.com/office/powerpoint/2010/main" val="38214637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33</a:t>
            </a:fld>
            <a:endParaRPr lang="zh-CN" altLang="en-US" dirty="0"/>
          </a:p>
        </p:txBody>
      </p:sp>
      <p:sp>
        <p:nvSpPr>
          <p:cNvPr id="4" name="矩形 3"/>
          <p:cNvSpPr/>
          <p:nvPr/>
        </p:nvSpPr>
        <p:spPr>
          <a:xfrm>
            <a:off x="690061" y="304591"/>
            <a:ext cx="2948243" cy="480131"/>
          </a:xfrm>
          <a:prstGeom prst="rect">
            <a:avLst/>
          </a:prstGeom>
        </p:spPr>
        <p:txBody>
          <a:bodyPr wrap="none">
            <a:spAutoFit/>
          </a:bodyPr>
          <a:lstStyle/>
          <a:p>
            <a:pPr>
              <a:lnSpc>
                <a:spcPct val="90000"/>
              </a:lnSpc>
              <a:spcBef>
                <a:spcPct val="20000"/>
              </a:spcBef>
              <a:buClr>
                <a:schemeClr val="tx1"/>
              </a:buClr>
              <a:buSzPct val="70000"/>
              <a:buFont typeface="Wingdings" pitchFamily="2" charset="2"/>
              <a:buChar char="l"/>
            </a:pPr>
            <a:r>
              <a:rPr lang="en-US" altLang="zh-CN" sz="2800" b="1" dirty="0" err="1"/>
              <a:t>ChannelOption</a:t>
            </a:r>
            <a:endParaRPr lang="en-US" altLang="zh-CN" sz="2800" b="1" dirty="0"/>
          </a:p>
        </p:txBody>
      </p:sp>
      <p:sp>
        <p:nvSpPr>
          <p:cNvPr id="5" name="矩形 4"/>
          <p:cNvSpPr/>
          <p:nvPr/>
        </p:nvSpPr>
        <p:spPr>
          <a:xfrm>
            <a:off x="995321" y="1012954"/>
            <a:ext cx="9411037" cy="2277547"/>
          </a:xfrm>
          <a:prstGeom prst="rect">
            <a:avLst/>
          </a:prstGeom>
        </p:spPr>
        <p:txBody>
          <a:bodyPr wrap="square">
            <a:spAutoFit/>
          </a:bodyPr>
          <a:lstStyle/>
          <a:p>
            <a:endParaRPr lang="en-US" altLang="zh-CN" dirty="0"/>
          </a:p>
          <a:p>
            <a:pPr marL="342900" indent="-342900">
              <a:buAutoNum type="arabicParenR"/>
            </a:pPr>
            <a:r>
              <a:rPr lang="en-US" altLang="zh-CN" dirty="0" err="1"/>
              <a:t>Netty</a:t>
            </a:r>
            <a:r>
              <a:rPr lang="en-US" altLang="zh-CN" dirty="0"/>
              <a:t> </a:t>
            </a:r>
            <a:r>
              <a:rPr lang="zh-CN" altLang="en-US" dirty="0"/>
              <a:t>在创建 </a:t>
            </a:r>
            <a:r>
              <a:rPr lang="en-US" altLang="zh-CN" dirty="0"/>
              <a:t>Channel </a:t>
            </a:r>
            <a:r>
              <a:rPr lang="zh-CN" altLang="en-US" dirty="0"/>
              <a:t>实例后</a:t>
            </a:r>
            <a:r>
              <a:rPr lang="en-US" altLang="zh-CN" dirty="0"/>
              <a:t>,</a:t>
            </a:r>
            <a:r>
              <a:rPr lang="zh-CN" altLang="en-US" dirty="0"/>
              <a:t>一般都需要设置 </a:t>
            </a:r>
            <a:r>
              <a:rPr lang="en-US" altLang="zh-CN" dirty="0" err="1"/>
              <a:t>ChannelOption</a:t>
            </a:r>
            <a:r>
              <a:rPr lang="en-US" altLang="zh-CN" dirty="0"/>
              <a:t> </a:t>
            </a:r>
            <a:r>
              <a:rPr lang="zh-CN" altLang="en-US" dirty="0"/>
              <a:t>参数。</a:t>
            </a:r>
            <a:endParaRPr lang="en-US" altLang="zh-CN" dirty="0"/>
          </a:p>
          <a:p>
            <a:pPr marL="342900" indent="-342900">
              <a:buAutoNum type="arabicParenR"/>
            </a:pPr>
            <a:r>
              <a:rPr lang="en-US" altLang="zh-CN" dirty="0" err="1"/>
              <a:t>ChannelOption</a:t>
            </a:r>
            <a:r>
              <a:rPr lang="en-US" altLang="zh-CN" dirty="0"/>
              <a:t> </a:t>
            </a:r>
            <a:r>
              <a:rPr lang="zh-CN" altLang="en-US" dirty="0"/>
              <a:t>参数如下</a:t>
            </a:r>
            <a:r>
              <a:rPr lang="en-US" altLang="zh-CN" dirty="0"/>
              <a:t>:</a:t>
            </a:r>
          </a:p>
          <a:p>
            <a:pPr marL="342900" indent="-342900">
              <a:buAutoNum type="arabicParenR"/>
            </a:pPr>
            <a:endParaRPr lang="en-US" altLang="zh-CN" dirty="0"/>
          </a:p>
          <a:p>
            <a:pPr marL="342900" indent="-342900">
              <a:buAutoNum type="arabicParenR"/>
            </a:pPr>
            <a:endParaRPr lang="zh-CN" altLang="en-US" dirty="0"/>
          </a:p>
          <a:p>
            <a:endParaRPr lang="zh-CN" altLang="en-US" dirty="0"/>
          </a:p>
          <a:p>
            <a:pPr marL="342900" indent="-342900">
              <a:buAutoNum type="arabicParenR" startAt="3"/>
            </a:pPr>
            <a:endParaRPr lang="en-US" altLang="zh-CN" sz="1700" dirty="0"/>
          </a:p>
          <a:p>
            <a:endParaRPr lang="en-US" altLang="zh-CN" sz="1700" dirty="0"/>
          </a:p>
        </p:txBody>
      </p:sp>
      <p:sp>
        <p:nvSpPr>
          <p:cNvPr id="6" name="TextBox 5"/>
          <p:cNvSpPr txBox="1"/>
          <p:nvPr/>
        </p:nvSpPr>
        <p:spPr>
          <a:xfrm>
            <a:off x="1139117" y="2167116"/>
            <a:ext cx="8905002" cy="2246769"/>
          </a:xfrm>
          <a:prstGeom prst="rect">
            <a:avLst/>
          </a:prstGeom>
          <a:solidFill>
            <a:schemeClr val="bg1">
              <a:lumMod val="95000"/>
            </a:schemeClr>
          </a:solidFill>
        </p:spPr>
        <p:txBody>
          <a:bodyPr wrap="none" rtlCol="0">
            <a:spAutoFit/>
          </a:bodyPr>
          <a:lstStyle/>
          <a:p>
            <a:r>
              <a:rPr lang="en-US" altLang="zh-CN" b="1" dirty="0" err="1" smtClean="0">
                <a:solidFill>
                  <a:srgbClr val="DA0000"/>
                </a:solidFill>
              </a:rPr>
              <a:t>ChannelOption.SO_BACKLOG</a:t>
            </a:r>
            <a:endParaRPr lang="en-US" altLang="zh-CN" b="1" dirty="0">
              <a:solidFill>
                <a:srgbClr val="DA0000"/>
              </a:solidFill>
            </a:endParaRPr>
          </a:p>
          <a:p>
            <a:r>
              <a:rPr lang="zh-CN" altLang="en-US" sz="1700" dirty="0"/>
              <a:t>对应 </a:t>
            </a:r>
            <a:r>
              <a:rPr lang="en-US" altLang="zh-CN" sz="1700" dirty="0"/>
              <a:t>TCP/IP </a:t>
            </a:r>
            <a:r>
              <a:rPr lang="zh-CN" altLang="en-US" sz="1700" dirty="0"/>
              <a:t>协议 </a:t>
            </a:r>
            <a:r>
              <a:rPr lang="en-US" altLang="zh-CN" sz="1700" dirty="0"/>
              <a:t>listen </a:t>
            </a:r>
            <a:r>
              <a:rPr lang="zh-CN" altLang="en-US" sz="1700" dirty="0"/>
              <a:t>函数中的 </a:t>
            </a:r>
            <a:r>
              <a:rPr lang="en-US" altLang="zh-CN" sz="1700" dirty="0"/>
              <a:t>backlog </a:t>
            </a:r>
            <a:r>
              <a:rPr lang="zh-CN" altLang="en-US" sz="1700" dirty="0"/>
              <a:t>参数，用来初始化服务器可连接队列大小。服</a:t>
            </a:r>
          </a:p>
          <a:p>
            <a:r>
              <a:rPr lang="zh-CN" altLang="en-US" sz="1700" dirty="0"/>
              <a:t>务端处理客户端连接请求是顺序处理的，所以同一时间只能处理一个客户端连接。多个客户</a:t>
            </a:r>
          </a:p>
          <a:p>
            <a:r>
              <a:rPr lang="zh-CN" altLang="en-US" sz="1700" dirty="0"/>
              <a:t>端来的时候，服务端将不能处理的客户端连接请求放在队列中等待处理，</a:t>
            </a:r>
            <a:r>
              <a:rPr lang="en-US" altLang="zh-CN" sz="1700" dirty="0"/>
              <a:t>backlog </a:t>
            </a:r>
            <a:r>
              <a:rPr lang="zh-CN" altLang="en-US" sz="1700" dirty="0"/>
              <a:t>参数指定</a:t>
            </a:r>
          </a:p>
          <a:p>
            <a:r>
              <a:rPr lang="zh-CN" altLang="en-US" sz="1700" dirty="0"/>
              <a:t>了队列的大小</a:t>
            </a:r>
            <a:r>
              <a:rPr lang="zh-CN" altLang="en-US" sz="1700" dirty="0" smtClean="0"/>
              <a:t>。</a:t>
            </a:r>
            <a:endParaRPr lang="en-US" altLang="zh-CN" sz="1700" dirty="0" smtClean="0"/>
          </a:p>
          <a:p>
            <a:endParaRPr lang="zh-CN" altLang="en-US" dirty="0"/>
          </a:p>
          <a:p>
            <a:r>
              <a:rPr lang="en-US" altLang="zh-CN" b="1" dirty="0" err="1" smtClean="0">
                <a:solidFill>
                  <a:srgbClr val="DA0000"/>
                </a:solidFill>
              </a:rPr>
              <a:t>ChannelOption.SO_KEEPALIVE</a:t>
            </a:r>
            <a:endParaRPr lang="en-US" altLang="zh-CN" dirty="0"/>
          </a:p>
          <a:p>
            <a:r>
              <a:rPr lang="zh-CN" altLang="en-US" sz="1700" dirty="0" smtClean="0"/>
              <a:t>一</a:t>
            </a:r>
            <a:r>
              <a:rPr lang="zh-CN" altLang="en-US" sz="1700" dirty="0"/>
              <a:t>直保持连接活动状</a:t>
            </a:r>
            <a:r>
              <a:rPr lang="zh-CN" altLang="en-US" sz="1700" dirty="0" smtClean="0"/>
              <a:t>态</a:t>
            </a:r>
            <a:endParaRPr lang="zh-CN" altLang="en-US" dirty="0"/>
          </a:p>
        </p:txBody>
      </p:sp>
    </p:spTree>
    <p:extLst>
      <p:ext uri="{BB962C8B-B14F-4D97-AF65-F5344CB8AC3E}">
        <p14:creationId xmlns:p14="http://schemas.microsoft.com/office/powerpoint/2010/main" val="28472005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34</a:t>
            </a:fld>
            <a:endParaRPr lang="zh-CN" altLang="en-US" dirty="0"/>
          </a:p>
        </p:txBody>
      </p:sp>
      <p:sp>
        <p:nvSpPr>
          <p:cNvPr id="3" name="矩形 2"/>
          <p:cNvSpPr/>
          <p:nvPr/>
        </p:nvSpPr>
        <p:spPr>
          <a:xfrm>
            <a:off x="528532" y="539260"/>
            <a:ext cx="8815234" cy="480131"/>
          </a:xfrm>
          <a:prstGeom prst="rect">
            <a:avLst/>
          </a:prstGeom>
        </p:spPr>
        <p:txBody>
          <a:bodyPr wrap="none">
            <a:spAutoFit/>
          </a:bodyPr>
          <a:lstStyle/>
          <a:p>
            <a:pPr>
              <a:lnSpc>
                <a:spcPct val="90000"/>
              </a:lnSpc>
              <a:spcBef>
                <a:spcPct val="20000"/>
              </a:spcBef>
              <a:buClr>
                <a:schemeClr val="tx1"/>
              </a:buClr>
              <a:buSzPct val="70000"/>
              <a:buFont typeface="Wingdings" pitchFamily="2" charset="2"/>
              <a:buChar char="l"/>
            </a:pPr>
            <a:r>
              <a:rPr lang="en-US" altLang="zh-CN" sz="2800" b="1" dirty="0" err="1"/>
              <a:t>EventLoopGroup</a:t>
            </a:r>
            <a:r>
              <a:rPr lang="en-US" altLang="zh-CN" sz="2800" b="1" dirty="0"/>
              <a:t> </a:t>
            </a:r>
            <a:r>
              <a:rPr lang="zh-CN" altLang="en-US" sz="2800" b="1" dirty="0"/>
              <a:t>和其实现类 </a:t>
            </a:r>
            <a:r>
              <a:rPr lang="en-US" altLang="zh-CN" sz="2800" b="1" dirty="0" err="1"/>
              <a:t>NioEventLoopGroup</a:t>
            </a:r>
            <a:endParaRPr lang="en-US" altLang="zh-CN" sz="2800" b="1" dirty="0"/>
          </a:p>
        </p:txBody>
      </p:sp>
      <p:sp>
        <p:nvSpPr>
          <p:cNvPr id="6" name="矩形 5"/>
          <p:cNvSpPr/>
          <p:nvPr/>
        </p:nvSpPr>
        <p:spPr>
          <a:xfrm>
            <a:off x="760651" y="1459230"/>
            <a:ext cx="10446818" cy="2831544"/>
          </a:xfrm>
          <a:prstGeom prst="rect">
            <a:avLst/>
          </a:prstGeom>
        </p:spPr>
        <p:txBody>
          <a:bodyPr wrap="square">
            <a:spAutoFit/>
          </a:bodyPr>
          <a:lstStyle/>
          <a:p>
            <a:pPr marL="342900" indent="-342900">
              <a:buAutoNum type="arabicParenR"/>
            </a:pPr>
            <a:r>
              <a:rPr lang="en-US" altLang="zh-CN" dirty="0" err="1"/>
              <a:t>EventLoopGroup</a:t>
            </a:r>
            <a:r>
              <a:rPr lang="en-US" altLang="zh-CN" dirty="0"/>
              <a:t> </a:t>
            </a:r>
            <a:r>
              <a:rPr lang="zh-CN" altLang="en-US" dirty="0"/>
              <a:t>是一组 </a:t>
            </a:r>
            <a:r>
              <a:rPr lang="en-US" altLang="zh-CN" dirty="0" err="1"/>
              <a:t>EventLoop</a:t>
            </a:r>
            <a:r>
              <a:rPr lang="en-US" altLang="zh-CN" dirty="0"/>
              <a:t> </a:t>
            </a:r>
            <a:r>
              <a:rPr lang="zh-CN" altLang="en-US" dirty="0"/>
              <a:t>的抽象，</a:t>
            </a:r>
            <a:r>
              <a:rPr lang="en-US" altLang="zh-CN" dirty="0" err="1"/>
              <a:t>Netty</a:t>
            </a:r>
            <a:r>
              <a:rPr lang="en-US" altLang="zh-CN" dirty="0"/>
              <a:t> </a:t>
            </a:r>
            <a:r>
              <a:rPr lang="zh-CN" altLang="en-US" dirty="0"/>
              <a:t>为了更好的利用多核 </a:t>
            </a:r>
            <a:r>
              <a:rPr lang="en-US" altLang="zh-CN" dirty="0"/>
              <a:t>CPU </a:t>
            </a:r>
            <a:r>
              <a:rPr lang="zh-CN" altLang="en-US" dirty="0"/>
              <a:t>资源，一般会有多个 </a:t>
            </a:r>
            <a:r>
              <a:rPr lang="en-US" altLang="zh-CN" dirty="0" err="1"/>
              <a:t>EventLoop</a:t>
            </a:r>
            <a:r>
              <a:rPr lang="en-US" altLang="zh-CN" dirty="0"/>
              <a:t> </a:t>
            </a:r>
            <a:r>
              <a:rPr lang="zh-CN" altLang="en-US" dirty="0"/>
              <a:t>同时工作，每个 </a:t>
            </a:r>
            <a:r>
              <a:rPr lang="en-US" altLang="zh-CN" dirty="0" err="1"/>
              <a:t>EventLoop</a:t>
            </a:r>
            <a:r>
              <a:rPr lang="en-US" altLang="zh-CN" dirty="0"/>
              <a:t> </a:t>
            </a:r>
            <a:r>
              <a:rPr lang="zh-CN" altLang="en-US" dirty="0"/>
              <a:t>维护着一个 </a:t>
            </a:r>
            <a:r>
              <a:rPr lang="en-US" altLang="zh-CN" dirty="0"/>
              <a:t>Selector </a:t>
            </a:r>
            <a:r>
              <a:rPr lang="zh-CN" altLang="en-US" dirty="0"/>
              <a:t>实例。</a:t>
            </a:r>
            <a:endParaRPr lang="en-US" altLang="zh-CN" dirty="0"/>
          </a:p>
          <a:p>
            <a:pPr marL="342900" indent="-342900">
              <a:buAutoNum type="arabicParenR"/>
            </a:pPr>
            <a:endParaRPr lang="zh-CN" altLang="en-US" dirty="0"/>
          </a:p>
          <a:p>
            <a:pPr marL="342900" indent="-342900">
              <a:buAutoNum type="arabicParenR"/>
            </a:pPr>
            <a:r>
              <a:rPr lang="en-US" altLang="zh-CN" dirty="0" err="1"/>
              <a:t>EventLoopGroup</a:t>
            </a:r>
            <a:r>
              <a:rPr lang="en-US" altLang="zh-CN" dirty="0"/>
              <a:t> </a:t>
            </a:r>
            <a:r>
              <a:rPr lang="zh-CN" altLang="en-US" dirty="0"/>
              <a:t>提供 </a:t>
            </a:r>
            <a:r>
              <a:rPr lang="en-US" altLang="zh-CN" dirty="0"/>
              <a:t>next </a:t>
            </a:r>
            <a:r>
              <a:rPr lang="zh-CN" altLang="en-US" dirty="0"/>
              <a:t>接口，可以从组里面按照一定规则获取其中一个 </a:t>
            </a:r>
            <a:r>
              <a:rPr lang="en-US" altLang="zh-CN" dirty="0" err="1"/>
              <a:t>EventLoop</a:t>
            </a:r>
            <a:r>
              <a:rPr lang="zh-CN" altLang="en-US" dirty="0"/>
              <a:t>来处理任务。在 </a:t>
            </a:r>
            <a:r>
              <a:rPr lang="en-US" altLang="zh-CN" dirty="0" err="1"/>
              <a:t>Netty</a:t>
            </a:r>
            <a:r>
              <a:rPr lang="en-US" altLang="zh-CN" dirty="0"/>
              <a:t> </a:t>
            </a:r>
            <a:r>
              <a:rPr lang="zh-CN" altLang="en-US" dirty="0"/>
              <a:t>服务器端编程中，我们一般都需要提供两个 </a:t>
            </a:r>
            <a:r>
              <a:rPr lang="en-US" altLang="zh-CN" dirty="0" err="1"/>
              <a:t>EventLoopGroup</a:t>
            </a:r>
            <a:r>
              <a:rPr lang="zh-CN" altLang="en-US" dirty="0"/>
              <a:t>，例如：</a:t>
            </a:r>
            <a:r>
              <a:rPr lang="en-US" altLang="zh-CN" dirty="0" err="1"/>
              <a:t>BossEventLoopGroup</a:t>
            </a:r>
            <a:r>
              <a:rPr lang="en-US" altLang="zh-CN" dirty="0"/>
              <a:t> </a:t>
            </a:r>
            <a:r>
              <a:rPr lang="zh-CN" altLang="en-US" dirty="0"/>
              <a:t>和 </a:t>
            </a:r>
            <a:r>
              <a:rPr lang="en-US" altLang="zh-CN" dirty="0" err="1"/>
              <a:t>WorkerEventLoopGroup</a:t>
            </a:r>
            <a:r>
              <a:rPr lang="zh-CN" altLang="en-US" dirty="0"/>
              <a:t>。</a:t>
            </a:r>
          </a:p>
          <a:p>
            <a:pPr marL="342900" indent="-342900">
              <a:buAutoNum type="arabicParenR"/>
            </a:pPr>
            <a:endParaRPr lang="zh-CN" altLang="en-US" dirty="0"/>
          </a:p>
          <a:p>
            <a:endParaRPr lang="zh-CN" altLang="en-US" dirty="0"/>
          </a:p>
          <a:p>
            <a:pPr marL="342900" indent="-342900">
              <a:buAutoNum type="arabicParenR" startAt="3"/>
            </a:pPr>
            <a:endParaRPr lang="en-US" altLang="zh-CN" sz="1700" dirty="0"/>
          </a:p>
          <a:p>
            <a:endParaRPr lang="en-US" altLang="zh-CN" sz="1700"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651" y="3521715"/>
            <a:ext cx="11042931" cy="2326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980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35</a:t>
            </a:fld>
            <a:endParaRPr lang="zh-CN" altLang="en-US" dirty="0"/>
          </a:p>
        </p:txBody>
      </p:sp>
      <p:sp>
        <p:nvSpPr>
          <p:cNvPr id="3" name="矩形 2"/>
          <p:cNvSpPr/>
          <p:nvPr/>
        </p:nvSpPr>
        <p:spPr>
          <a:xfrm>
            <a:off x="811754" y="498800"/>
            <a:ext cx="8815234" cy="480131"/>
          </a:xfrm>
          <a:prstGeom prst="rect">
            <a:avLst/>
          </a:prstGeom>
        </p:spPr>
        <p:txBody>
          <a:bodyPr wrap="none">
            <a:spAutoFit/>
          </a:bodyPr>
          <a:lstStyle/>
          <a:p>
            <a:pPr>
              <a:lnSpc>
                <a:spcPct val="90000"/>
              </a:lnSpc>
              <a:spcBef>
                <a:spcPct val="20000"/>
              </a:spcBef>
              <a:buClr>
                <a:schemeClr val="tx1"/>
              </a:buClr>
              <a:buSzPct val="70000"/>
              <a:buFont typeface="Wingdings" pitchFamily="2" charset="2"/>
              <a:buChar char="l"/>
            </a:pPr>
            <a:r>
              <a:rPr lang="en-US" altLang="zh-CN" sz="2800" b="1" dirty="0" err="1"/>
              <a:t>EventLoopGroup</a:t>
            </a:r>
            <a:r>
              <a:rPr lang="en-US" altLang="zh-CN" sz="2800" b="1" dirty="0"/>
              <a:t> </a:t>
            </a:r>
            <a:r>
              <a:rPr lang="zh-CN" altLang="en-US" sz="2800" b="1" dirty="0"/>
              <a:t>和其实现类 </a:t>
            </a:r>
            <a:r>
              <a:rPr lang="en-US" altLang="zh-CN" sz="2800" b="1" dirty="0" err="1"/>
              <a:t>NioEventLoopGroup</a:t>
            </a:r>
            <a:endParaRPr lang="en-US" altLang="zh-CN" sz="2800" b="1" dirty="0"/>
          </a:p>
        </p:txBody>
      </p:sp>
      <p:sp>
        <p:nvSpPr>
          <p:cNvPr id="4" name="矩形 3"/>
          <p:cNvSpPr/>
          <p:nvPr/>
        </p:nvSpPr>
        <p:spPr>
          <a:xfrm>
            <a:off x="1073543" y="1258981"/>
            <a:ext cx="9227617" cy="923330"/>
          </a:xfrm>
          <a:prstGeom prst="rect">
            <a:avLst/>
          </a:prstGeom>
        </p:spPr>
        <p:txBody>
          <a:bodyPr wrap="square">
            <a:spAutoFit/>
          </a:bodyPr>
          <a:lstStyle/>
          <a:p>
            <a:pPr marL="342900" indent="-342900">
              <a:buAutoNum type="arabicParenR" startAt="3"/>
            </a:pPr>
            <a:r>
              <a:rPr lang="zh-CN" altLang="en-US" dirty="0"/>
              <a:t>通常一个服务端口即一个 </a:t>
            </a:r>
            <a:r>
              <a:rPr lang="en-US" altLang="zh-CN" dirty="0" err="1"/>
              <a:t>ServerSocketChannel</a:t>
            </a:r>
            <a:r>
              <a:rPr lang="zh-CN" altLang="en-US" dirty="0"/>
              <a:t>对应一个</a:t>
            </a:r>
            <a:r>
              <a:rPr lang="en-US" altLang="zh-CN" dirty="0"/>
              <a:t>Selector </a:t>
            </a:r>
            <a:r>
              <a:rPr lang="zh-CN" altLang="en-US" dirty="0"/>
              <a:t>和一个</a:t>
            </a:r>
            <a:r>
              <a:rPr lang="en-US" altLang="zh-CN" dirty="0" err="1"/>
              <a:t>EventLoop</a:t>
            </a:r>
            <a:r>
              <a:rPr lang="zh-CN" altLang="en-US" dirty="0"/>
              <a:t>线程。</a:t>
            </a:r>
            <a:r>
              <a:rPr lang="en-US" altLang="zh-CN" dirty="0" err="1"/>
              <a:t>BossEventLoop</a:t>
            </a:r>
            <a:r>
              <a:rPr lang="en-US" altLang="zh-CN" dirty="0"/>
              <a:t> </a:t>
            </a:r>
            <a:r>
              <a:rPr lang="zh-CN" altLang="en-US" dirty="0"/>
              <a:t>负责接收客户端的连接并将 </a:t>
            </a:r>
            <a:r>
              <a:rPr lang="en-US" altLang="zh-CN" dirty="0" err="1"/>
              <a:t>SocketChannel</a:t>
            </a:r>
            <a:r>
              <a:rPr lang="en-US" altLang="zh-CN" dirty="0"/>
              <a:t> </a:t>
            </a:r>
            <a:r>
              <a:rPr lang="zh-CN" altLang="en-US" dirty="0"/>
              <a:t>交给 </a:t>
            </a:r>
            <a:r>
              <a:rPr lang="en-US" altLang="zh-CN" dirty="0" err="1"/>
              <a:t>WorkerEventLoopGroup</a:t>
            </a:r>
            <a:r>
              <a:rPr lang="en-US" altLang="zh-CN" dirty="0"/>
              <a:t> </a:t>
            </a:r>
            <a:r>
              <a:rPr lang="zh-CN" altLang="en-US" dirty="0"/>
              <a:t>来进行 </a:t>
            </a:r>
            <a:r>
              <a:rPr lang="en-US" altLang="zh-CN" dirty="0"/>
              <a:t>IO </a:t>
            </a:r>
            <a:r>
              <a:rPr lang="zh-CN" altLang="en-US" dirty="0"/>
              <a:t>处理，如下图所示</a:t>
            </a:r>
            <a:endParaRPr lang="en-US" altLang="zh-CN" dirty="0"/>
          </a:p>
        </p:txBody>
      </p:sp>
      <p:grpSp>
        <p:nvGrpSpPr>
          <p:cNvPr id="5" name="组合 4"/>
          <p:cNvGrpSpPr/>
          <p:nvPr/>
        </p:nvGrpSpPr>
        <p:grpSpPr>
          <a:xfrm>
            <a:off x="609965" y="2682476"/>
            <a:ext cx="5734050" cy="2514600"/>
            <a:chOff x="1134195" y="3318023"/>
            <a:chExt cx="5734050" cy="2514600"/>
          </a:xfrm>
        </p:grpSpPr>
        <p:sp>
          <p:nvSpPr>
            <p:cNvPr id="6" name="流程图: 过程 5"/>
            <p:cNvSpPr/>
            <p:nvPr/>
          </p:nvSpPr>
          <p:spPr>
            <a:xfrm>
              <a:off x="1134195" y="4346723"/>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BossEventLoopGroup</a:t>
              </a:r>
              <a:endParaRPr lang="zh-CN" altLang="en-US" sz="1100"/>
            </a:p>
          </p:txBody>
        </p:sp>
        <p:sp>
          <p:nvSpPr>
            <p:cNvPr id="7" name="流程图: 过程 6"/>
            <p:cNvSpPr/>
            <p:nvPr/>
          </p:nvSpPr>
          <p:spPr>
            <a:xfrm>
              <a:off x="3963120" y="4299098"/>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WorkerEventLoopGroup</a:t>
              </a:r>
              <a:endParaRPr lang="zh-CN" altLang="en-US" sz="1100"/>
            </a:p>
          </p:txBody>
        </p:sp>
        <p:sp>
          <p:nvSpPr>
            <p:cNvPr id="8" name="椭圆 7"/>
            <p:cNvSpPr/>
            <p:nvPr/>
          </p:nvSpPr>
          <p:spPr>
            <a:xfrm>
              <a:off x="2829645" y="42514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p>
            <a:p>
              <a:pPr algn="l"/>
              <a:r>
                <a:rPr lang="en-US" altLang="zh-CN" smtClean="0"/>
                <a:t>selector</a:t>
              </a:r>
              <a:endParaRPr lang="zh-CN" altLang="en-US" sz="1100"/>
            </a:p>
          </p:txBody>
        </p:sp>
        <p:sp>
          <p:nvSpPr>
            <p:cNvPr id="9" name="椭圆 8"/>
            <p:cNvSpPr/>
            <p:nvPr/>
          </p:nvSpPr>
          <p:spPr>
            <a:xfrm>
              <a:off x="5734770" y="331802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dirty="0" err="1" smtClean="0"/>
                <a:t>EventLoop</a:t>
              </a:r>
              <a:endParaRPr lang="en-US" altLang="zh-CN" sz="1100" dirty="0" smtClean="0"/>
            </a:p>
            <a:p>
              <a:pPr algn="l"/>
              <a:r>
                <a:rPr lang="en-US" altLang="zh-CN" dirty="0" smtClean="0"/>
                <a:t>selector</a:t>
              </a:r>
              <a:endParaRPr lang="zh-CN" altLang="en-US" sz="1100" dirty="0"/>
            </a:p>
          </p:txBody>
        </p:sp>
        <p:sp>
          <p:nvSpPr>
            <p:cNvPr id="10" name="椭圆 9"/>
            <p:cNvSpPr/>
            <p:nvPr/>
          </p:nvSpPr>
          <p:spPr>
            <a:xfrm>
              <a:off x="6106245" y="42133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p>
            <a:p>
              <a:pPr algn="l"/>
              <a:r>
                <a:rPr lang="en-US" altLang="zh-CN" smtClean="0"/>
                <a:t>selector</a:t>
              </a:r>
              <a:endParaRPr lang="zh-CN" altLang="en-US" sz="1100"/>
            </a:p>
          </p:txBody>
        </p:sp>
        <p:sp>
          <p:nvSpPr>
            <p:cNvPr id="11" name="椭圆 10"/>
            <p:cNvSpPr/>
            <p:nvPr/>
          </p:nvSpPr>
          <p:spPr>
            <a:xfrm>
              <a:off x="5753820" y="5118248"/>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EventLoop</a:t>
              </a:r>
            </a:p>
            <a:p>
              <a:pPr algn="l"/>
              <a:r>
                <a:rPr lang="en-US" altLang="zh-CN" smtClean="0"/>
                <a:t>selector</a:t>
              </a:r>
              <a:endParaRPr lang="zh-CN" altLang="en-US" sz="1100"/>
            </a:p>
          </p:txBody>
        </p:sp>
        <p:cxnSp>
          <p:nvCxnSpPr>
            <p:cNvPr id="12" name="曲线连接符 11"/>
            <p:cNvCxnSpPr>
              <a:stCxn id="6" idx="3"/>
              <a:endCxn id="8" idx="2"/>
            </p:cNvCxnSpPr>
            <p:nvPr/>
          </p:nvCxnSpPr>
          <p:spPr>
            <a:xfrm flipV="1">
              <a:off x="2181945" y="4608661"/>
              <a:ext cx="647700" cy="476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7" idx="3"/>
              <a:endCxn id="9" idx="2"/>
            </p:cNvCxnSpPr>
            <p:nvPr/>
          </p:nvCxnSpPr>
          <p:spPr>
            <a:xfrm flipV="1">
              <a:off x="5010870" y="3675211"/>
              <a:ext cx="723900" cy="89058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7" idx="3"/>
              <a:endCxn id="10" idx="2"/>
            </p:cNvCxnSpPr>
            <p:nvPr/>
          </p:nvCxnSpPr>
          <p:spPr>
            <a:xfrm>
              <a:off x="5010870" y="4565798"/>
              <a:ext cx="1095375" cy="476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7" idx="3"/>
              <a:endCxn id="11" idx="2"/>
            </p:cNvCxnSpPr>
            <p:nvPr/>
          </p:nvCxnSpPr>
          <p:spPr>
            <a:xfrm>
              <a:off x="5010870" y="4565798"/>
              <a:ext cx="742950" cy="90963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2"/>
            <a:stretch>
              <a:fillRect/>
            </a:stretch>
          </p:blipFill>
          <p:spPr>
            <a:xfrm>
              <a:off x="3505920" y="4289573"/>
              <a:ext cx="466667" cy="542857"/>
            </a:xfrm>
            <a:prstGeom prst="rect">
              <a:avLst/>
            </a:prstGeom>
          </p:spPr>
        </p:pic>
        <p:sp>
          <p:nvSpPr>
            <p:cNvPr id="17" name="TextBox 132"/>
            <p:cNvSpPr txBox="1"/>
            <p:nvPr/>
          </p:nvSpPr>
          <p:spPr>
            <a:xfrm>
              <a:off x="23152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8" name="TextBox 134"/>
            <p:cNvSpPr txBox="1"/>
            <p:nvPr/>
          </p:nvSpPr>
          <p:spPr>
            <a:xfrm>
              <a:off x="5039445" y="38133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9" name="TextBox 135"/>
            <p:cNvSpPr txBox="1"/>
            <p:nvPr/>
          </p:nvSpPr>
          <p:spPr>
            <a:xfrm>
              <a:off x="5106120" y="497537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0" name="TextBox 136"/>
            <p:cNvSpPr txBox="1"/>
            <p:nvPr/>
          </p:nvSpPr>
          <p:spPr>
            <a:xfrm>
              <a:off x="54394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1" name="右箭头 20"/>
            <p:cNvSpPr/>
            <p:nvPr/>
          </p:nvSpPr>
          <p:spPr>
            <a:xfrm rot="2490883">
              <a:off x="2020020" y="3565674"/>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sp>
          <p:nvSpPr>
            <p:cNvPr id="22" name="右箭头 21"/>
            <p:cNvSpPr/>
            <p:nvPr/>
          </p:nvSpPr>
          <p:spPr>
            <a:xfrm rot="20299721">
              <a:off x="1981920" y="5061099"/>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grpSp>
      <p:sp>
        <p:nvSpPr>
          <p:cNvPr id="23" name="TextBox 22"/>
          <p:cNvSpPr txBox="1"/>
          <p:nvPr/>
        </p:nvSpPr>
        <p:spPr>
          <a:xfrm>
            <a:off x="6578536" y="2565586"/>
            <a:ext cx="4944523" cy="2631490"/>
          </a:xfrm>
          <a:prstGeom prst="rect">
            <a:avLst/>
          </a:prstGeom>
          <a:solidFill>
            <a:schemeClr val="bg1">
              <a:lumMod val="95000"/>
            </a:schemeClr>
          </a:solidFill>
        </p:spPr>
        <p:txBody>
          <a:bodyPr wrap="square" rtlCol="0">
            <a:spAutoFit/>
          </a:bodyPr>
          <a:lstStyle/>
          <a:p>
            <a:pPr marL="285750" indent="-285750">
              <a:buFont typeface="Arial" pitchFamily="34" charset="0"/>
              <a:buChar char="•"/>
            </a:pPr>
            <a:r>
              <a:rPr lang="en-US" altLang="zh-CN" sz="1500" dirty="0" err="1">
                <a:ea typeface="宋体" charset="-122"/>
              </a:rPr>
              <a:t>BossEventLoopGroup</a:t>
            </a:r>
            <a:r>
              <a:rPr lang="en-US" altLang="zh-CN" sz="1500" dirty="0">
                <a:ea typeface="宋体" charset="-122"/>
              </a:rPr>
              <a:t> </a:t>
            </a:r>
            <a:r>
              <a:rPr lang="zh-CN" altLang="en-US" sz="1500" dirty="0">
                <a:ea typeface="宋体" charset="-122"/>
              </a:rPr>
              <a:t>通常是一个单线程的 </a:t>
            </a:r>
            <a:r>
              <a:rPr lang="en-US" altLang="zh-CN" sz="1500" dirty="0" err="1">
                <a:ea typeface="宋体" charset="-122"/>
              </a:rPr>
              <a:t>EventLoop</a:t>
            </a:r>
            <a:r>
              <a:rPr lang="zh-CN" altLang="en-US" sz="1500" dirty="0">
                <a:ea typeface="宋体" charset="-122"/>
              </a:rPr>
              <a:t>，</a:t>
            </a:r>
            <a:r>
              <a:rPr lang="en-US" altLang="zh-CN" sz="1500" dirty="0" err="1">
                <a:ea typeface="宋体" charset="-122"/>
              </a:rPr>
              <a:t>EventLoop</a:t>
            </a:r>
            <a:r>
              <a:rPr lang="en-US" altLang="zh-CN" sz="1500" dirty="0">
                <a:ea typeface="宋体" charset="-122"/>
              </a:rPr>
              <a:t> </a:t>
            </a:r>
            <a:r>
              <a:rPr lang="zh-CN" altLang="en-US" sz="1500" dirty="0">
                <a:ea typeface="宋体" charset="-122"/>
              </a:rPr>
              <a:t>维护着一个注册</a:t>
            </a:r>
            <a:r>
              <a:rPr lang="zh-CN" altLang="en-US" sz="1500" dirty="0" smtClean="0">
                <a:ea typeface="宋体" charset="-122"/>
              </a:rPr>
              <a:t>了</a:t>
            </a:r>
            <a:r>
              <a:rPr lang="en-US" altLang="zh-CN" sz="1500" dirty="0" err="1" smtClean="0">
                <a:ea typeface="宋体" charset="-122"/>
              </a:rPr>
              <a:t>ServerSocketChannel</a:t>
            </a:r>
            <a:r>
              <a:rPr lang="en-US" altLang="zh-CN" sz="1500" dirty="0" smtClean="0">
                <a:ea typeface="宋体" charset="-122"/>
              </a:rPr>
              <a:t> </a:t>
            </a:r>
            <a:r>
              <a:rPr lang="zh-CN" altLang="en-US" sz="1500" dirty="0">
                <a:ea typeface="宋体" charset="-122"/>
              </a:rPr>
              <a:t>的 </a:t>
            </a:r>
            <a:r>
              <a:rPr lang="en-US" altLang="zh-CN" sz="1500" dirty="0">
                <a:ea typeface="宋体" charset="-122"/>
              </a:rPr>
              <a:t>Selector </a:t>
            </a:r>
            <a:r>
              <a:rPr lang="zh-CN" altLang="en-US" sz="1500" dirty="0">
                <a:ea typeface="宋体" charset="-122"/>
              </a:rPr>
              <a:t>实</a:t>
            </a:r>
            <a:r>
              <a:rPr lang="zh-CN" altLang="en-US" sz="1500" dirty="0" smtClean="0">
                <a:ea typeface="宋体" charset="-122"/>
              </a:rPr>
              <a:t>例</a:t>
            </a:r>
            <a:r>
              <a:rPr lang="en-US" altLang="zh-CN" sz="1500" dirty="0" err="1" smtClean="0">
                <a:ea typeface="宋体" charset="-122"/>
              </a:rPr>
              <a:t>BossEventLoop</a:t>
            </a:r>
            <a:r>
              <a:rPr lang="en-US" altLang="zh-CN" sz="1500" dirty="0" smtClean="0">
                <a:ea typeface="宋体" charset="-122"/>
              </a:rPr>
              <a:t> </a:t>
            </a:r>
            <a:r>
              <a:rPr lang="zh-CN" altLang="en-US" sz="1500" dirty="0">
                <a:ea typeface="宋体" charset="-122"/>
              </a:rPr>
              <a:t>不断轮询 </a:t>
            </a:r>
            <a:r>
              <a:rPr lang="en-US" altLang="zh-CN" sz="1500" dirty="0">
                <a:ea typeface="宋体" charset="-122"/>
              </a:rPr>
              <a:t>Selector </a:t>
            </a:r>
            <a:r>
              <a:rPr lang="zh-CN" altLang="en-US" sz="1500" dirty="0">
                <a:ea typeface="宋体" charset="-122"/>
              </a:rPr>
              <a:t>将连接事件分离出</a:t>
            </a:r>
            <a:r>
              <a:rPr lang="zh-CN" altLang="en-US" sz="1500" dirty="0" smtClean="0">
                <a:ea typeface="宋体" charset="-122"/>
              </a:rPr>
              <a:t>来</a:t>
            </a:r>
            <a:endParaRPr lang="en-US" altLang="zh-CN" sz="1500" dirty="0" smtClean="0">
              <a:ea typeface="宋体" charset="-122"/>
            </a:endParaRPr>
          </a:p>
          <a:p>
            <a:pPr marL="285750" indent="-285750">
              <a:buFont typeface="Arial" pitchFamily="34" charset="0"/>
              <a:buChar char="•"/>
            </a:pPr>
            <a:endParaRPr lang="zh-CN" altLang="en-US" sz="1500" dirty="0">
              <a:ea typeface="宋体" charset="-122"/>
            </a:endParaRPr>
          </a:p>
          <a:p>
            <a:pPr marL="285750" indent="-285750">
              <a:buFont typeface="Arial" pitchFamily="34" charset="0"/>
              <a:buChar char="•"/>
            </a:pPr>
            <a:r>
              <a:rPr lang="zh-CN" altLang="en-US" sz="1500" dirty="0">
                <a:ea typeface="宋体" charset="-122"/>
              </a:rPr>
              <a:t>通常是 </a:t>
            </a:r>
            <a:r>
              <a:rPr lang="en-US" altLang="zh-CN" sz="1500" dirty="0">
                <a:ea typeface="宋体" charset="-122"/>
              </a:rPr>
              <a:t>OP_ACCEPT </a:t>
            </a:r>
            <a:r>
              <a:rPr lang="zh-CN" altLang="en-US" sz="1500" dirty="0">
                <a:ea typeface="宋体" charset="-122"/>
              </a:rPr>
              <a:t>事件，然后将接收到的 </a:t>
            </a:r>
            <a:r>
              <a:rPr lang="en-US" altLang="zh-CN" sz="1500" dirty="0" err="1">
                <a:ea typeface="宋体" charset="-122"/>
              </a:rPr>
              <a:t>SocketChannel</a:t>
            </a:r>
            <a:r>
              <a:rPr lang="en-US" altLang="zh-CN" sz="1500" dirty="0">
                <a:ea typeface="宋体" charset="-122"/>
              </a:rPr>
              <a:t> </a:t>
            </a:r>
            <a:r>
              <a:rPr lang="zh-CN" altLang="en-US" sz="1500" dirty="0">
                <a:ea typeface="宋体" charset="-122"/>
              </a:rPr>
              <a:t>交给 </a:t>
            </a:r>
            <a:r>
              <a:rPr lang="en-US" altLang="zh-CN" sz="1500" dirty="0" err="1" smtClean="0">
                <a:ea typeface="宋体" charset="-122"/>
              </a:rPr>
              <a:t>WorkerEventLoopGroup</a:t>
            </a:r>
            <a:endParaRPr lang="zh-CN" altLang="en-US" sz="1500" dirty="0">
              <a:ea typeface="宋体" charset="-122"/>
            </a:endParaRPr>
          </a:p>
          <a:p>
            <a:pPr marL="285750" indent="-285750">
              <a:buFont typeface="Arial" pitchFamily="34" charset="0"/>
              <a:buChar char="•"/>
            </a:pPr>
            <a:r>
              <a:rPr lang="en-US" altLang="zh-CN" sz="1500" dirty="0" err="1">
                <a:ea typeface="宋体" charset="-122"/>
              </a:rPr>
              <a:t>WorkerEventLoopGroup</a:t>
            </a:r>
            <a:r>
              <a:rPr lang="en-US" altLang="zh-CN" sz="1500" dirty="0">
                <a:ea typeface="宋体" charset="-122"/>
              </a:rPr>
              <a:t> </a:t>
            </a:r>
            <a:r>
              <a:rPr lang="zh-CN" altLang="en-US" sz="1500" dirty="0">
                <a:ea typeface="宋体" charset="-122"/>
              </a:rPr>
              <a:t>会由 </a:t>
            </a:r>
            <a:r>
              <a:rPr lang="en-US" altLang="zh-CN" sz="1500" dirty="0">
                <a:ea typeface="宋体" charset="-122"/>
              </a:rPr>
              <a:t>next </a:t>
            </a:r>
            <a:r>
              <a:rPr lang="zh-CN" altLang="en-US" sz="1500" dirty="0">
                <a:ea typeface="宋体" charset="-122"/>
              </a:rPr>
              <a:t>选择其中一个 </a:t>
            </a:r>
            <a:r>
              <a:rPr lang="en-US" altLang="zh-CN" sz="1500" dirty="0" err="1" smtClean="0">
                <a:ea typeface="宋体" charset="-122"/>
              </a:rPr>
              <a:t>EventLoop</a:t>
            </a:r>
            <a:r>
              <a:rPr lang="zh-CN" altLang="en-US" sz="1500" dirty="0" smtClean="0">
                <a:ea typeface="宋体" charset="-122"/>
              </a:rPr>
              <a:t>来</a:t>
            </a:r>
            <a:r>
              <a:rPr lang="zh-CN" altLang="en-US" sz="1500" dirty="0">
                <a:ea typeface="宋体" charset="-122"/>
              </a:rPr>
              <a:t>将这个 </a:t>
            </a:r>
            <a:r>
              <a:rPr lang="en-US" altLang="zh-CN" sz="1500" dirty="0" err="1">
                <a:ea typeface="宋体" charset="-122"/>
              </a:rPr>
              <a:t>SocketChannel</a:t>
            </a:r>
            <a:r>
              <a:rPr lang="en-US" altLang="zh-CN" sz="1500" dirty="0">
                <a:ea typeface="宋体" charset="-122"/>
              </a:rPr>
              <a:t> </a:t>
            </a:r>
            <a:r>
              <a:rPr lang="zh-CN" altLang="en-US" sz="1500" dirty="0" smtClean="0">
                <a:ea typeface="宋体" charset="-122"/>
              </a:rPr>
              <a:t>注册</a:t>
            </a:r>
            <a:r>
              <a:rPr lang="zh-CN" altLang="en-US" sz="1500" dirty="0">
                <a:ea typeface="宋体" charset="-122"/>
              </a:rPr>
              <a:t>到其维护的 </a:t>
            </a:r>
            <a:r>
              <a:rPr lang="en-US" altLang="zh-CN" sz="1500" dirty="0">
                <a:ea typeface="宋体" charset="-122"/>
              </a:rPr>
              <a:t>Selector </a:t>
            </a:r>
            <a:r>
              <a:rPr lang="zh-CN" altLang="en-US" sz="1500" dirty="0">
                <a:ea typeface="宋体" charset="-122"/>
              </a:rPr>
              <a:t>并对其后续的 </a:t>
            </a:r>
            <a:r>
              <a:rPr lang="en-US" altLang="zh-CN" sz="1500" dirty="0">
                <a:ea typeface="宋体" charset="-122"/>
              </a:rPr>
              <a:t>IO </a:t>
            </a:r>
            <a:r>
              <a:rPr lang="zh-CN" altLang="en-US" sz="1500" dirty="0">
                <a:ea typeface="宋体" charset="-122"/>
              </a:rPr>
              <a:t>事件进行处</a:t>
            </a:r>
            <a:r>
              <a:rPr lang="zh-CN" altLang="en-US" sz="1500" dirty="0" smtClean="0">
                <a:ea typeface="宋体" charset="-122"/>
              </a:rPr>
              <a:t>理</a:t>
            </a:r>
            <a:endParaRPr lang="en-US" altLang="zh-CN" sz="1500" dirty="0">
              <a:ea typeface="宋体" charset="-122"/>
            </a:endParaRPr>
          </a:p>
        </p:txBody>
      </p:sp>
    </p:spTree>
    <p:extLst>
      <p:ext uri="{BB962C8B-B14F-4D97-AF65-F5344CB8AC3E}">
        <p14:creationId xmlns:p14="http://schemas.microsoft.com/office/powerpoint/2010/main" val="5706302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36</a:t>
            </a:fld>
            <a:endParaRPr lang="zh-CN" altLang="en-US" dirty="0"/>
          </a:p>
        </p:txBody>
      </p:sp>
      <p:sp>
        <p:nvSpPr>
          <p:cNvPr id="3" name="矩形 2"/>
          <p:cNvSpPr/>
          <p:nvPr/>
        </p:nvSpPr>
        <p:spPr>
          <a:xfrm>
            <a:off x="805170" y="401696"/>
            <a:ext cx="2488182" cy="480131"/>
          </a:xfrm>
          <a:prstGeom prst="rect">
            <a:avLst/>
          </a:prstGeom>
        </p:spPr>
        <p:txBody>
          <a:bodyPr wrap="none">
            <a:spAutoFit/>
          </a:bodyPr>
          <a:lstStyle/>
          <a:p>
            <a:pPr>
              <a:lnSpc>
                <a:spcPct val="90000"/>
              </a:lnSpc>
              <a:spcBef>
                <a:spcPct val="20000"/>
              </a:spcBef>
              <a:buClr>
                <a:schemeClr val="tx1"/>
              </a:buClr>
              <a:buSzPct val="70000"/>
              <a:buFont typeface="Wingdings" pitchFamily="2" charset="2"/>
              <a:buChar char="l"/>
            </a:pPr>
            <a:r>
              <a:rPr lang="en-US" altLang="zh-CN" sz="2800" b="1" dirty="0" err="1"/>
              <a:t>Unpooled</a:t>
            </a:r>
            <a:r>
              <a:rPr lang="en-US" altLang="zh-CN" sz="2800" b="1" dirty="0"/>
              <a:t> </a:t>
            </a:r>
            <a:r>
              <a:rPr lang="zh-CN" altLang="en-US" sz="2800" b="1" dirty="0"/>
              <a:t>类</a:t>
            </a:r>
            <a:endParaRPr lang="en-US" altLang="zh-CN" sz="2800" b="1" dirty="0"/>
          </a:p>
        </p:txBody>
      </p:sp>
      <p:sp>
        <p:nvSpPr>
          <p:cNvPr id="4" name="矩形 3"/>
          <p:cNvSpPr/>
          <p:nvPr/>
        </p:nvSpPr>
        <p:spPr>
          <a:xfrm>
            <a:off x="898215" y="1320731"/>
            <a:ext cx="9815639" cy="3108543"/>
          </a:xfrm>
          <a:prstGeom prst="rect">
            <a:avLst/>
          </a:prstGeom>
        </p:spPr>
        <p:txBody>
          <a:bodyPr wrap="square">
            <a:spAutoFit/>
          </a:bodyPr>
          <a:lstStyle/>
          <a:p>
            <a:pPr marL="342900" indent="-342900">
              <a:buAutoNum type="arabicParenR"/>
            </a:pPr>
            <a:r>
              <a:rPr lang="en-US" altLang="zh-CN" dirty="0" err="1">
                <a:latin typeface="Arial" pitchFamily="34" charset="0"/>
                <a:cs typeface="Arial" pitchFamily="34" charset="0"/>
              </a:rPr>
              <a:t>Netty</a:t>
            </a:r>
            <a:r>
              <a:rPr lang="en-US" altLang="zh-CN" dirty="0">
                <a:latin typeface="Arial" pitchFamily="34" charset="0"/>
                <a:cs typeface="Arial" pitchFamily="34" charset="0"/>
              </a:rPr>
              <a:t> </a:t>
            </a:r>
            <a:r>
              <a:rPr lang="zh-CN" altLang="en-US" dirty="0">
                <a:latin typeface="Arial" pitchFamily="34" charset="0"/>
                <a:cs typeface="Arial" pitchFamily="34" charset="0"/>
              </a:rPr>
              <a:t>提供一个专门用来操作缓冲区</a:t>
            </a:r>
            <a:r>
              <a:rPr lang="en-US" altLang="zh-CN" dirty="0">
                <a:latin typeface="Arial" pitchFamily="34" charset="0"/>
                <a:cs typeface="Arial" pitchFamily="34" charset="0"/>
              </a:rPr>
              <a:t>(</a:t>
            </a:r>
            <a:r>
              <a:rPr lang="zh-CN" altLang="en-US" dirty="0">
                <a:latin typeface="Arial" pitchFamily="34" charset="0"/>
                <a:cs typeface="Arial" pitchFamily="34" charset="0"/>
              </a:rPr>
              <a:t>即</a:t>
            </a:r>
            <a:r>
              <a:rPr lang="en-US" altLang="zh-CN" dirty="0" err="1">
                <a:latin typeface="Arial" pitchFamily="34" charset="0"/>
                <a:cs typeface="Arial" pitchFamily="34" charset="0"/>
              </a:rPr>
              <a:t>Netty</a:t>
            </a:r>
            <a:r>
              <a:rPr lang="zh-CN" altLang="en-US" dirty="0">
                <a:latin typeface="Arial" pitchFamily="34" charset="0"/>
                <a:cs typeface="Arial" pitchFamily="34" charset="0"/>
              </a:rPr>
              <a:t>的数据容器</a:t>
            </a:r>
            <a:r>
              <a:rPr lang="en-US" altLang="zh-CN" dirty="0">
                <a:latin typeface="Arial" pitchFamily="34" charset="0"/>
                <a:cs typeface="Arial" pitchFamily="34" charset="0"/>
              </a:rPr>
              <a:t>)</a:t>
            </a:r>
            <a:r>
              <a:rPr lang="zh-CN" altLang="en-US" dirty="0">
                <a:latin typeface="Arial" pitchFamily="34" charset="0"/>
                <a:cs typeface="Arial" pitchFamily="34" charset="0"/>
              </a:rPr>
              <a:t>的工具类</a:t>
            </a:r>
            <a:endParaRPr lang="en-US" altLang="zh-CN" dirty="0">
              <a:latin typeface="Arial" pitchFamily="34" charset="0"/>
              <a:cs typeface="Arial" pitchFamily="34" charset="0"/>
            </a:endParaRPr>
          </a:p>
          <a:p>
            <a:pPr marL="342900" indent="-342900">
              <a:buAutoNum type="arabicParenR"/>
            </a:pPr>
            <a:r>
              <a:rPr lang="zh-CN" altLang="en-US" dirty="0">
                <a:latin typeface="Arial" pitchFamily="34" charset="0"/>
                <a:cs typeface="Arial" pitchFamily="34" charset="0"/>
              </a:rPr>
              <a:t>常用方法如下所示</a:t>
            </a:r>
            <a:endParaRPr lang="en-US" altLang="zh-CN" dirty="0">
              <a:latin typeface="Arial" pitchFamily="34" charset="0"/>
              <a:cs typeface="Arial" pitchFamily="34" charset="0"/>
            </a:endParaRPr>
          </a:p>
          <a:p>
            <a:pPr marL="342900" indent="-342900">
              <a:buAutoNum type="arabicParenR"/>
            </a:pPr>
            <a:endParaRPr lang="en-US" altLang="zh-CN" dirty="0">
              <a:latin typeface="Arial" pitchFamily="34" charset="0"/>
              <a:cs typeface="Arial" pitchFamily="34" charset="0"/>
            </a:endParaRPr>
          </a:p>
          <a:p>
            <a:r>
              <a:rPr lang="en-US" altLang="zh-CN" dirty="0"/>
              <a:t>//</a:t>
            </a:r>
            <a:r>
              <a:rPr lang="zh-CN" altLang="en-US" dirty="0"/>
              <a:t>通过给定的数据和字符编码返回一个 </a:t>
            </a:r>
            <a:r>
              <a:rPr lang="en-US" altLang="zh-CN" dirty="0" err="1"/>
              <a:t>ByteBuf</a:t>
            </a:r>
            <a:r>
              <a:rPr lang="en-US" altLang="zh-CN" dirty="0"/>
              <a:t> </a:t>
            </a:r>
            <a:r>
              <a:rPr lang="zh-CN" altLang="en-US" dirty="0"/>
              <a:t>对象（</a:t>
            </a:r>
            <a:r>
              <a:rPr lang="zh-CN" altLang="en-US" b="1" dirty="0">
                <a:solidFill>
                  <a:srgbClr val="DA0000"/>
                </a:solidFill>
              </a:rPr>
              <a:t>类似于 </a:t>
            </a:r>
            <a:r>
              <a:rPr lang="en-US" altLang="zh-CN" b="1" dirty="0">
                <a:solidFill>
                  <a:srgbClr val="DA0000"/>
                </a:solidFill>
              </a:rPr>
              <a:t>NIO </a:t>
            </a:r>
            <a:r>
              <a:rPr lang="zh-CN" altLang="en-US" b="1" dirty="0">
                <a:solidFill>
                  <a:srgbClr val="DA0000"/>
                </a:solidFill>
              </a:rPr>
              <a:t>中的 </a:t>
            </a:r>
            <a:r>
              <a:rPr lang="en-US" altLang="zh-CN" b="1" dirty="0" err="1">
                <a:solidFill>
                  <a:srgbClr val="DA0000"/>
                </a:solidFill>
              </a:rPr>
              <a:t>ByteBuffer</a:t>
            </a:r>
            <a:r>
              <a:rPr lang="en-US" altLang="zh-CN" b="1" dirty="0">
                <a:solidFill>
                  <a:srgbClr val="DA0000"/>
                </a:solidFill>
              </a:rPr>
              <a:t> </a:t>
            </a:r>
            <a:r>
              <a:rPr lang="zh-CN" altLang="en-US" b="1" dirty="0">
                <a:solidFill>
                  <a:srgbClr val="DA0000"/>
                </a:solidFill>
              </a:rPr>
              <a:t>但有区别</a:t>
            </a:r>
            <a:r>
              <a:rPr lang="zh-CN" altLang="en-US" dirty="0" smtClean="0"/>
              <a:t>）</a:t>
            </a:r>
            <a:endParaRPr lang="en-US" altLang="zh-CN" dirty="0"/>
          </a:p>
          <a:p>
            <a:r>
              <a:rPr lang="en-US" altLang="zh-CN" dirty="0"/>
              <a:t>public static </a:t>
            </a:r>
            <a:r>
              <a:rPr lang="en-US" altLang="zh-CN" dirty="0" err="1"/>
              <a:t>ByteBuf</a:t>
            </a:r>
            <a:r>
              <a:rPr lang="en-US" altLang="zh-CN" dirty="0"/>
              <a:t> </a:t>
            </a:r>
            <a:r>
              <a:rPr lang="en-US" altLang="zh-CN" dirty="0" err="1"/>
              <a:t>copiedBuffer</a:t>
            </a:r>
            <a:r>
              <a:rPr lang="en-US" altLang="zh-CN" dirty="0"/>
              <a:t>(</a:t>
            </a:r>
            <a:r>
              <a:rPr lang="en-US" altLang="zh-CN" dirty="0" err="1"/>
              <a:t>CharSequence</a:t>
            </a:r>
            <a:r>
              <a:rPr lang="en-US" altLang="zh-CN" dirty="0"/>
              <a:t> string, Charset charset)</a:t>
            </a:r>
          </a:p>
          <a:p>
            <a:endParaRPr lang="en-US" altLang="zh-CN" dirty="0">
              <a:latin typeface="Arial" pitchFamily="34" charset="0"/>
              <a:cs typeface="Arial" pitchFamily="34" charset="0"/>
            </a:endParaRPr>
          </a:p>
          <a:p>
            <a:pPr marL="342900" indent="-342900">
              <a:buAutoNum type="arabicParenR"/>
            </a:pPr>
            <a:r>
              <a:rPr lang="en-US" altLang="zh-CN" b="1" dirty="0" err="1" smtClean="0"/>
              <a:t>Unpooled</a:t>
            </a:r>
            <a:r>
              <a:rPr lang="en-US" altLang="zh-CN" b="1" dirty="0" smtClean="0"/>
              <a:t> </a:t>
            </a:r>
            <a:r>
              <a:rPr lang="zh-CN" altLang="en-US" b="1" dirty="0"/>
              <a:t>获取 </a:t>
            </a:r>
            <a:r>
              <a:rPr lang="en-US" altLang="zh-CN" dirty="0" err="1">
                <a:latin typeface="Arial" pitchFamily="34" charset="0"/>
                <a:cs typeface="Arial" pitchFamily="34" charset="0"/>
              </a:rPr>
              <a:t>Netty</a:t>
            </a:r>
            <a:r>
              <a:rPr lang="zh-CN" altLang="en-US" dirty="0">
                <a:latin typeface="Arial" pitchFamily="34" charset="0"/>
                <a:cs typeface="Arial" pitchFamily="34" charset="0"/>
              </a:rPr>
              <a:t>的数据容器</a:t>
            </a:r>
            <a:r>
              <a:rPr lang="en-US" altLang="zh-CN" dirty="0" err="1">
                <a:latin typeface="Arial" pitchFamily="34" charset="0"/>
                <a:cs typeface="Arial" pitchFamily="34" charset="0"/>
              </a:rPr>
              <a:t>ByteBuf</a:t>
            </a:r>
            <a:r>
              <a:rPr lang="en-US" altLang="zh-CN" dirty="0">
                <a:latin typeface="Arial" pitchFamily="34" charset="0"/>
                <a:cs typeface="Arial" pitchFamily="34" charset="0"/>
              </a:rPr>
              <a:t> </a:t>
            </a:r>
            <a:r>
              <a:rPr lang="zh-CN" altLang="en-US" dirty="0">
                <a:latin typeface="Arial" pitchFamily="34" charset="0"/>
                <a:cs typeface="Arial" pitchFamily="34" charset="0"/>
              </a:rPr>
              <a:t>的基本使用 </a:t>
            </a:r>
            <a:endParaRPr lang="en-US" altLang="zh-CN" dirty="0">
              <a:latin typeface="Arial" pitchFamily="34" charset="0"/>
              <a:cs typeface="Arial" pitchFamily="34" charset="0"/>
            </a:endParaRPr>
          </a:p>
          <a:p>
            <a:pPr marL="342900" indent="-342900">
              <a:buAutoNum type="arabicParenR"/>
            </a:pPr>
            <a:endParaRPr lang="zh-CN" altLang="en-US" dirty="0"/>
          </a:p>
          <a:p>
            <a:endParaRPr lang="zh-CN" altLang="en-US" dirty="0"/>
          </a:p>
          <a:p>
            <a:pPr marL="342900" indent="-342900">
              <a:buAutoNum type="arabicParenR" startAt="3"/>
            </a:pPr>
            <a:endParaRPr lang="en-US" altLang="zh-CN" sz="1700" dirty="0"/>
          </a:p>
          <a:p>
            <a:endParaRPr lang="en-US" altLang="zh-CN" sz="170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081" y="3305950"/>
            <a:ext cx="8698938" cy="2754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45732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37</a:t>
            </a:fld>
            <a:endParaRPr lang="zh-CN" altLang="en-US" dirty="0"/>
          </a:p>
        </p:txBody>
      </p:sp>
      <p:sp>
        <p:nvSpPr>
          <p:cNvPr id="3" name="矩形 2"/>
          <p:cNvSpPr/>
          <p:nvPr/>
        </p:nvSpPr>
        <p:spPr>
          <a:xfrm>
            <a:off x="686730" y="903402"/>
            <a:ext cx="3962944" cy="480131"/>
          </a:xfrm>
          <a:prstGeom prst="rect">
            <a:avLst/>
          </a:prstGeom>
        </p:spPr>
        <p:txBody>
          <a:bodyPr wrap="none">
            <a:spAutoFit/>
          </a:bodyPr>
          <a:lstStyle/>
          <a:p>
            <a:pPr>
              <a:lnSpc>
                <a:spcPct val="90000"/>
              </a:lnSpc>
              <a:spcBef>
                <a:spcPct val="20000"/>
              </a:spcBef>
              <a:buClr>
                <a:schemeClr val="tx1"/>
              </a:buClr>
              <a:buSzPct val="70000"/>
              <a:buFont typeface="Wingdings" pitchFamily="2" charset="2"/>
              <a:buChar char="l"/>
            </a:pPr>
            <a:r>
              <a:rPr lang="zh-CN" altLang="en-US" sz="2800" b="1" dirty="0"/>
              <a:t>编码和解码的基本介绍</a:t>
            </a:r>
            <a:endParaRPr lang="en-US" altLang="zh-CN" sz="2800" b="1" dirty="0"/>
          </a:p>
        </p:txBody>
      </p:sp>
      <p:sp>
        <p:nvSpPr>
          <p:cNvPr id="4" name="矩形 3"/>
          <p:cNvSpPr/>
          <p:nvPr/>
        </p:nvSpPr>
        <p:spPr>
          <a:xfrm>
            <a:off x="962952" y="1510588"/>
            <a:ext cx="9629522" cy="2277547"/>
          </a:xfrm>
          <a:prstGeom prst="rect">
            <a:avLst/>
          </a:prstGeom>
        </p:spPr>
        <p:txBody>
          <a:bodyPr wrap="square">
            <a:spAutoFit/>
          </a:bodyPr>
          <a:lstStyle/>
          <a:p>
            <a:pPr marL="342900" indent="-342900">
              <a:buAutoNum type="arabicParenR"/>
            </a:pPr>
            <a:r>
              <a:rPr lang="zh-CN" altLang="en-US" dirty="0">
                <a:latin typeface="Arial" pitchFamily="34" charset="0"/>
                <a:cs typeface="Arial" pitchFamily="34" charset="0"/>
              </a:rPr>
              <a:t>编写网络应用程序时，因为数据在网络中传输的都是二进制字节码数据，在发送数据时就需要编码，接收数据时就需要</a:t>
            </a:r>
            <a:r>
              <a:rPr lang="zh-CN" altLang="en-US" dirty="0" smtClean="0">
                <a:latin typeface="Arial" pitchFamily="34" charset="0"/>
                <a:cs typeface="Arial" pitchFamily="34" charset="0"/>
              </a:rPr>
              <a:t>解码，即序列化和反序列化</a:t>
            </a:r>
            <a:r>
              <a:rPr lang="en-US" altLang="zh-CN" dirty="0" smtClean="0">
                <a:latin typeface="Arial" pitchFamily="34" charset="0"/>
                <a:cs typeface="Arial" pitchFamily="34" charset="0"/>
              </a:rPr>
              <a:t> [</a:t>
            </a:r>
            <a:r>
              <a:rPr lang="zh-CN" altLang="en-US" sz="1400" dirty="0" smtClean="0">
                <a:latin typeface="Arial" pitchFamily="34" charset="0"/>
                <a:cs typeface="Arial" pitchFamily="34" charset="0"/>
              </a:rPr>
              <a:t>如下图</a:t>
            </a:r>
            <a:r>
              <a:rPr lang="en-US" altLang="zh-CN" dirty="0" smtClean="0">
                <a:latin typeface="Arial" pitchFamily="34" charset="0"/>
                <a:cs typeface="Arial" pitchFamily="34" charset="0"/>
              </a:rPr>
              <a:t>]</a:t>
            </a:r>
            <a:endParaRPr lang="en-US" altLang="zh-CN" dirty="0">
              <a:latin typeface="Arial" pitchFamily="34" charset="0"/>
              <a:cs typeface="Arial" pitchFamily="34" charset="0"/>
            </a:endParaRPr>
          </a:p>
          <a:p>
            <a:pPr marL="342900" indent="-342900">
              <a:buAutoNum type="arabicParenR"/>
            </a:pPr>
            <a:endParaRPr lang="en-US" altLang="zh-CN" dirty="0">
              <a:latin typeface="Arial" pitchFamily="34" charset="0"/>
              <a:cs typeface="Arial" pitchFamily="34" charset="0"/>
            </a:endParaRPr>
          </a:p>
          <a:p>
            <a:pPr marL="342900" indent="-342900">
              <a:buAutoNum type="arabicParenR"/>
            </a:pPr>
            <a:r>
              <a:rPr lang="en-US" altLang="zh-CN" dirty="0">
                <a:latin typeface="Arial" pitchFamily="34" charset="0"/>
                <a:cs typeface="Arial" pitchFamily="34" charset="0"/>
              </a:rPr>
              <a:t>codec(</a:t>
            </a:r>
            <a:r>
              <a:rPr lang="zh-CN" altLang="en-US" dirty="0">
                <a:latin typeface="Arial" pitchFamily="34" charset="0"/>
                <a:cs typeface="Arial" pitchFamily="34" charset="0"/>
              </a:rPr>
              <a:t>编解码器</a:t>
            </a:r>
            <a:r>
              <a:rPr lang="en-US" altLang="zh-CN" dirty="0">
                <a:latin typeface="Arial" pitchFamily="34" charset="0"/>
                <a:cs typeface="Arial" pitchFamily="34" charset="0"/>
              </a:rPr>
              <a:t>) </a:t>
            </a:r>
            <a:r>
              <a:rPr lang="zh-CN" altLang="en-US" dirty="0">
                <a:latin typeface="Arial" pitchFamily="34" charset="0"/>
                <a:cs typeface="Arial" pitchFamily="34" charset="0"/>
              </a:rPr>
              <a:t>的组成部分有两个：</a:t>
            </a:r>
            <a:r>
              <a:rPr lang="en-US" altLang="zh-CN" dirty="0">
                <a:latin typeface="Arial" pitchFamily="34" charset="0"/>
                <a:cs typeface="Arial" pitchFamily="34" charset="0"/>
              </a:rPr>
              <a:t>decoder(</a:t>
            </a:r>
            <a:r>
              <a:rPr lang="zh-CN" altLang="en-US" dirty="0">
                <a:latin typeface="Arial" pitchFamily="34" charset="0"/>
                <a:cs typeface="Arial" pitchFamily="34" charset="0"/>
              </a:rPr>
              <a:t>解码器</a:t>
            </a:r>
            <a:r>
              <a:rPr lang="en-US" altLang="zh-CN" dirty="0">
                <a:latin typeface="Arial" pitchFamily="34" charset="0"/>
                <a:cs typeface="Arial" pitchFamily="34" charset="0"/>
              </a:rPr>
              <a:t>)</a:t>
            </a:r>
            <a:r>
              <a:rPr lang="zh-CN" altLang="en-US" dirty="0">
                <a:latin typeface="Arial" pitchFamily="34" charset="0"/>
                <a:cs typeface="Arial" pitchFamily="34" charset="0"/>
              </a:rPr>
              <a:t>和 </a:t>
            </a:r>
            <a:r>
              <a:rPr lang="en-US" altLang="zh-CN" dirty="0">
                <a:latin typeface="Arial" pitchFamily="34" charset="0"/>
                <a:cs typeface="Arial" pitchFamily="34" charset="0"/>
              </a:rPr>
              <a:t>encoder(</a:t>
            </a:r>
            <a:r>
              <a:rPr lang="zh-CN" altLang="en-US" dirty="0">
                <a:latin typeface="Arial" pitchFamily="34" charset="0"/>
                <a:cs typeface="Arial" pitchFamily="34" charset="0"/>
              </a:rPr>
              <a:t>编码器</a:t>
            </a:r>
            <a:r>
              <a:rPr lang="en-US" altLang="zh-CN" dirty="0">
                <a:latin typeface="Arial" pitchFamily="34" charset="0"/>
                <a:cs typeface="Arial" pitchFamily="34" charset="0"/>
              </a:rPr>
              <a:t>)</a:t>
            </a:r>
            <a:r>
              <a:rPr lang="zh-CN" altLang="en-US" dirty="0">
                <a:latin typeface="Arial" pitchFamily="34" charset="0"/>
                <a:cs typeface="Arial" pitchFamily="34" charset="0"/>
              </a:rPr>
              <a:t>。</a:t>
            </a:r>
            <a:r>
              <a:rPr lang="en-US" altLang="zh-CN" dirty="0">
                <a:latin typeface="Arial" pitchFamily="34" charset="0"/>
                <a:cs typeface="Arial" pitchFamily="34" charset="0"/>
              </a:rPr>
              <a:t>encoder </a:t>
            </a:r>
            <a:r>
              <a:rPr lang="zh-CN" altLang="en-US" dirty="0">
                <a:latin typeface="Arial" pitchFamily="34" charset="0"/>
                <a:cs typeface="Arial" pitchFamily="34" charset="0"/>
              </a:rPr>
              <a:t>负责把业务数据转换成字节码数据，</a:t>
            </a:r>
            <a:r>
              <a:rPr lang="en-US" altLang="zh-CN" dirty="0">
                <a:latin typeface="Arial" pitchFamily="34" charset="0"/>
                <a:cs typeface="Arial" pitchFamily="34" charset="0"/>
              </a:rPr>
              <a:t>decoder </a:t>
            </a:r>
            <a:r>
              <a:rPr lang="zh-CN" altLang="en-US" dirty="0">
                <a:latin typeface="Arial" pitchFamily="34" charset="0"/>
                <a:cs typeface="Arial" pitchFamily="34" charset="0"/>
              </a:rPr>
              <a:t>负责把字节码数据转换成业务数据</a:t>
            </a:r>
            <a:endParaRPr lang="zh-CN" altLang="en-US" dirty="0"/>
          </a:p>
          <a:p>
            <a:endParaRPr lang="zh-CN" altLang="en-US" dirty="0"/>
          </a:p>
          <a:p>
            <a:pPr marL="342900" indent="-342900">
              <a:buAutoNum type="arabicParenR" startAt="3"/>
            </a:pPr>
            <a:endParaRPr lang="en-US" altLang="zh-CN" sz="1700" dirty="0"/>
          </a:p>
          <a:p>
            <a:endParaRPr lang="en-US" altLang="zh-CN" sz="1700" dirty="0"/>
          </a:p>
        </p:txBody>
      </p:sp>
      <p:sp>
        <p:nvSpPr>
          <p:cNvPr id="6" name="圆角矩形 5"/>
          <p:cNvSpPr/>
          <p:nvPr/>
        </p:nvSpPr>
        <p:spPr>
          <a:xfrm>
            <a:off x="1134195" y="3672383"/>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dirty="0" smtClean="0"/>
              <a:t>客户端 </a:t>
            </a:r>
            <a:r>
              <a:rPr lang="en-US" altLang="zh-CN" dirty="0" smtClean="0"/>
              <a:t>java </a:t>
            </a:r>
            <a:r>
              <a:rPr lang="zh-CN" altLang="en-US" dirty="0" smtClean="0"/>
              <a:t> </a:t>
            </a:r>
            <a:endParaRPr lang="zh-CN" altLang="en-US" dirty="0"/>
          </a:p>
        </p:txBody>
      </p:sp>
      <p:sp>
        <p:nvSpPr>
          <p:cNvPr id="7" name="矩形 6"/>
          <p:cNvSpPr/>
          <p:nvPr/>
        </p:nvSpPr>
        <p:spPr>
          <a:xfrm>
            <a:off x="1169754" y="417643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dirty="0" smtClean="0"/>
              <a:t>业务数据</a:t>
            </a:r>
            <a:endParaRPr lang="zh-CN" altLang="en-US" sz="1200" dirty="0"/>
          </a:p>
        </p:txBody>
      </p:sp>
      <p:sp>
        <p:nvSpPr>
          <p:cNvPr id="8" name="矩形 7"/>
          <p:cNvSpPr/>
          <p:nvPr/>
        </p:nvSpPr>
        <p:spPr>
          <a:xfrm>
            <a:off x="2463316" y="417643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dirty="0"/>
              <a:t>编</a:t>
            </a:r>
            <a:r>
              <a:rPr lang="zh-CN" altLang="en-US" sz="1200" dirty="0" smtClean="0"/>
              <a:t>码</a:t>
            </a:r>
            <a:endParaRPr lang="en-US" altLang="zh-CN" sz="1200" dirty="0" smtClean="0"/>
          </a:p>
          <a:p>
            <a:pPr algn="ctr"/>
            <a:r>
              <a:rPr lang="en-US" altLang="zh-CN" sz="1200" dirty="0" smtClean="0"/>
              <a:t>e</a:t>
            </a:r>
            <a:r>
              <a:rPr lang="en-US" altLang="zh-CN" sz="1200" dirty="0"/>
              <a:t>n</a:t>
            </a:r>
            <a:r>
              <a:rPr lang="en-US" altLang="zh-CN" sz="1200" dirty="0" smtClean="0"/>
              <a:t>coder</a:t>
            </a:r>
            <a:endParaRPr lang="zh-CN" altLang="en-US" sz="1200" dirty="0"/>
          </a:p>
        </p:txBody>
      </p:sp>
      <p:sp>
        <p:nvSpPr>
          <p:cNvPr id="9" name="圆角矩形 8"/>
          <p:cNvSpPr/>
          <p:nvPr/>
        </p:nvSpPr>
        <p:spPr>
          <a:xfrm>
            <a:off x="6292471" y="3640685"/>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a:t>
            </a:r>
            <a:r>
              <a:rPr lang="zh-CN" altLang="en-US" smtClean="0"/>
              <a:t>端 </a:t>
            </a:r>
            <a:r>
              <a:rPr lang="en-US" altLang="zh-CN" smtClean="0"/>
              <a:t>python</a:t>
            </a:r>
            <a:r>
              <a:rPr lang="zh-CN" altLang="en-US" smtClean="0"/>
              <a:t> </a:t>
            </a:r>
            <a:endParaRPr lang="zh-CN" altLang="en-US"/>
          </a:p>
        </p:txBody>
      </p:sp>
      <p:cxnSp>
        <p:nvCxnSpPr>
          <p:cNvPr id="10" name="肘形连接符 9"/>
          <p:cNvCxnSpPr/>
          <p:nvPr/>
        </p:nvCxnSpPr>
        <p:spPr>
          <a:xfrm flipV="1">
            <a:off x="3654475" y="4176439"/>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43552" y="3923247"/>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dirty="0"/>
              <a:t>传</a:t>
            </a:r>
            <a:r>
              <a:rPr lang="zh-CN" altLang="en-US" sz="1200" dirty="0" smtClean="0"/>
              <a:t>输</a:t>
            </a:r>
            <a:endParaRPr lang="en-US" altLang="zh-CN" sz="1200" dirty="0" smtClean="0"/>
          </a:p>
          <a:p>
            <a:pPr algn="ctr"/>
            <a:r>
              <a:rPr lang="zh-CN" altLang="en-US" sz="1200" dirty="0" smtClean="0"/>
              <a:t>二进制字节码</a:t>
            </a:r>
            <a:endParaRPr lang="zh-CN" altLang="en-US" sz="1200" dirty="0"/>
          </a:p>
        </p:txBody>
      </p:sp>
      <p:sp>
        <p:nvSpPr>
          <p:cNvPr id="12" name="矩形 11"/>
          <p:cNvSpPr/>
          <p:nvPr/>
        </p:nvSpPr>
        <p:spPr>
          <a:xfrm>
            <a:off x="6462787" y="4032423"/>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dirty="0" smtClean="0"/>
              <a:t>解码</a:t>
            </a:r>
            <a:endParaRPr lang="en-US" altLang="zh-CN" sz="1200" dirty="0" smtClean="0"/>
          </a:p>
          <a:p>
            <a:pPr algn="ctr"/>
            <a:r>
              <a:rPr lang="en-US" altLang="zh-CN" sz="1200" dirty="0" smtClean="0"/>
              <a:t>decoder</a:t>
            </a:r>
            <a:endParaRPr lang="zh-CN" altLang="en-US" sz="1200" dirty="0"/>
          </a:p>
        </p:txBody>
      </p:sp>
      <p:sp>
        <p:nvSpPr>
          <p:cNvPr id="13" name="矩形 12"/>
          <p:cNvSpPr/>
          <p:nvPr/>
        </p:nvSpPr>
        <p:spPr>
          <a:xfrm>
            <a:off x="7768635" y="4114208"/>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dirty="0" smtClean="0"/>
              <a:t>业务数据</a:t>
            </a:r>
            <a:endParaRPr lang="zh-CN" altLang="en-US" sz="1200" dirty="0"/>
          </a:p>
        </p:txBody>
      </p:sp>
      <p:cxnSp>
        <p:nvCxnSpPr>
          <p:cNvPr id="20" name="直接箭头连接符 19"/>
          <p:cNvCxnSpPr>
            <a:stCxn id="7" idx="3"/>
            <a:endCxn id="8" idx="1"/>
          </p:cNvCxnSpPr>
          <p:nvPr/>
        </p:nvCxnSpPr>
        <p:spPr>
          <a:xfrm>
            <a:off x="2213870" y="4392463"/>
            <a:ext cx="24944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2" idx="3"/>
            <a:endCxn id="13" idx="1"/>
          </p:cNvCxnSpPr>
          <p:nvPr/>
        </p:nvCxnSpPr>
        <p:spPr>
          <a:xfrm>
            <a:off x="7506903" y="4330232"/>
            <a:ext cx="26173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733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38</a:t>
            </a:fld>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870" y="614790"/>
            <a:ext cx="10748072" cy="5555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346109" y="134659"/>
            <a:ext cx="1372492" cy="480131"/>
          </a:xfrm>
          <a:prstGeom prst="rect">
            <a:avLst/>
          </a:prstGeom>
        </p:spPr>
        <p:txBody>
          <a:bodyPr wrap="none">
            <a:spAutoFit/>
          </a:bodyPr>
          <a:lstStyle/>
          <a:p>
            <a:pPr>
              <a:lnSpc>
                <a:spcPct val="90000"/>
              </a:lnSpc>
              <a:spcBef>
                <a:spcPct val="20000"/>
              </a:spcBef>
              <a:buClr>
                <a:schemeClr val="tx1"/>
              </a:buClr>
              <a:buSzPct val="70000"/>
              <a:buFont typeface="Wingdings" pitchFamily="2" charset="2"/>
              <a:buChar char="l"/>
            </a:pPr>
            <a:r>
              <a:rPr lang="en-US" altLang="zh-CN" sz="2800" b="1" dirty="0" err="1"/>
              <a:t>Netty</a:t>
            </a:r>
            <a:r>
              <a:rPr lang="en-US" altLang="zh-CN" sz="2800" b="1" dirty="0"/>
              <a:t> </a:t>
            </a:r>
          </a:p>
        </p:txBody>
      </p:sp>
    </p:spTree>
    <p:extLst>
      <p:ext uri="{BB962C8B-B14F-4D97-AF65-F5344CB8AC3E}">
        <p14:creationId xmlns:p14="http://schemas.microsoft.com/office/powerpoint/2010/main" val="27377742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39</a:t>
            </a:fld>
            <a:endParaRPr lang="zh-CN" altLang="en-US" dirty="0"/>
          </a:p>
        </p:txBody>
      </p:sp>
      <p:sp>
        <p:nvSpPr>
          <p:cNvPr id="3" name="矩形 2"/>
          <p:cNvSpPr/>
          <p:nvPr/>
        </p:nvSpPr>
        <p:spPr>
          <a:xfrm>
            <a:off x="920643" y="693009"/>
            <a:ext cx="4245073" cy="480131"/>
          </a:xfrm>
          <a:prstGeom prst="rect">
            <a:avLst/>
          </a:prstGeom>
        </p:spPr>
        <p:txBody>
          <a:bodyPr wrap="none">
            <a:spAutoFit/>
          </a:bodyPr>
          <a:lstStyle/>
          <a:p>
            <a:pPr>
              <a:lnSpc>
                <a:spcPct val="90000"/>
              </a:lnSpc>
              <a:spcBef>
                <a:spcPct val="20000"/>
              </a:spcBef>
              <a:buClr>
                <a:schemeClr val="tx1"/>
              </a:buClr>
              <a:buSzPct val="70000"/>
              <a:buFont typeface="Wingdings" pitchFamily="2" charset="2"/>
              <a:buChar char="l"/>
            </a:pPr>
            <a:r>
              <a:rPr lang="en-US" altLang="zh-CN" sz="2800" b="1" dirty="0" err="1"/>
              <a:t>Netty</a:t>
            </a:r>
            <a:r>
              <a:rPr lang="en-US" altLang="zh-CN" sz="2800" b="1" dirty="0"/>
              <a:t> </a:t>
            </a:r>
            <a:r>
              <a:rPr lang="zh-CN" altLang="en-US" sz="2800" b="1" dirty="0"/>
              <a:t>启动过程</a:t>
            </a:r>
            <a:r>
              <a:rPr lang="zh-CN" altLang="en-US" sz="2800" b="1" dirty="0" smtClean="0"/>
              <a:t>源码</a:t>
            </a:r>
            <a:r>
              <a:rPr lang="zh-CN" altLang="en-US" sz="2800" b="1" dirty="0"/>
              <a:t>分</a:t>
            </a:r>
            <a:r>
              <a:rPr lang="zh-CN" altLang="en-US" sz="2800" b="1" dirty="0" smtClean="0"/>
              <a:t>析</a:t>
            </a:r>
            <a:endParaRPr lang="en-US" altLang="zh-CN" sz="2800" b="1" dirty="0"/>
          </a:p>
        </p:txBody>
      </p:sp>
      <p:sp>
        <p:nvSpPr>
          <p:cNvPr id="4" name="矩形 3"/>
          <p:cNvSpPr/>
          <p:nvPr/>
        </p:nvSpPr>
        <p:spPr>
          <a:xfrm>
            <a:off x="1163404" y="1560923"/>
            <a:ext cx="10246366" cy="4247317"/>
          </a:xfrm>
          <a:prstGeom prst="rect">
            <a:avLst/>
          </a:prstGeom>
        </p:spPr>
        <p:txBody>
          <a:bodyPr wrap="square">
            <a:spAutoFit/>
          </a:bodyPr>
          <a:lstStyle/>
          <a:p>
            <a:pPr marL="342900" indent="-342900">
              <a:buAutoNum type="arabicParenR"/>
            </a:pPr>
            <a:endParaRPr lang="en-US" altLang="zh-CN" dirty="0">
              <a:latin typeface="Arial" pitchFamily="34" charset="0"/>
              <a:cs typeface="Arial" pitchFamily="34" charset="0"/>
            </a:endParaRPr>
          </a:p>
          <a:p>
            <a:pPr marL="342900" indent="-342900">
              <a:buAutoNum type="arabicParenR"/>
            </a:pPr>
            <a:r>
              <a:rPr lang="zh-CN" altLang="en-US" dirty="0">
                <a:latin typeface="Arial" pitchFamily="34" charset="0"/>
                <a:cs typeface="Arial" pitchFamily="34" charset="0"/>
              </a:rPr>
              <a:t>创建</a:t>
            </a:r>
            <a:r>
              <a:rPr lang="en-US" altLang="zh-CN" dirty="0">
                <a:latin typeface="Arial" pitchFamily="34" charset="0"/>
                <a:cs typeface="Arial" pitchFamily="34" charset="0"/>
              </a:rPr>
              <a:t>2</a:t>
            </a:r>
            <a:r>
              <a:rPr lang="zh-CN" altLang="en-US" dirty="0">
                <a:latin typeface="Arial" pitchFamily="34" charset="0"/>
                <a:cs typeface="Arial" pitchFamily="34" charset="0"/>
              </a:rPr>
              <a:t>个 </a:t>
            </a:r>
            <a:r>
              <a:rPr lang="en-US" altLang="zh-CN" dirty="0" err="1">
                <a:latin typeface="Arial" pitchFamily="34" charset="0"/>
                <a:cs typeface="Arial" pitchFamily="34" charset="0"/>
              </a:rPr>
              <a:t>EventLoopGroup</a:t>
            </a:r>
            <a:r>
              <a:rPr lang="en-US" altLang="zh-CN" dirty="0">
                <a:latin typeface="Arial" pitchFamily="34" charset="0"/>
                <a:cs typeface="Arial" pitchFamily="34" charset="0"/>
              </a:rPr>
              <a:t> </a:t>
            </a:r>
            <a:r>
              <a:rPr lang="zh-CN" altLang="en-US" dirty="0">
                <a:latin typeface="Arial" pitchFamily="34" charset="0"/>
                <a:cs typeface="Arial" pitchFamily="34" charset="0"/>
              </a:rPr>
              <a:t>线程池数组。数组默认大小</a:t>
            </a:r>
            <a:r>
              <a:rPr lang="en-US" altLang="zh-CN" dirty="0">
                <a:latin typeface="Arial" pitchFamily="34" charset="0"/>
                <a:cs typeface="Arial" pitchFamily="34" charset="0"/>
              </a:rPr>
              <a:t>CPU*2</a:t>
            </a:r>
            <a:r>
              <a:rPr lang="zh-CN" altLang="en-US" dirty="0">
                <a:latin typeface="Arial" pitchFamily="34" charset="0"/>
                <a:cs typeface="Arial" pitchFamily="34" charset="0"/>
              </a:rPr>
              <a:t>，方便</a:t>
            </a:r>
            <a:r>
              <a:rPr lang="en-US" altLang="zh-CN" dirty="0">
                <a:latin typeface="Arial" pitchFamily="34" charset="0"/>
                <a:cs typeface="Arial" pitchFamily="34" charset="0"/>
              </a:rPr>
              <a:t>chooser</a:t>
            </a:r>
            <a:r>
              <a:rPr lang="zh-CN" altLang="en-US" dirty="0">
                <a:latin typeface="Arial" pitchFamily="34" charset="0"/>
                <a:cs typeface="Arial" pitchFamily="34" charset="0"/>
              </a:rPr>
              <a:t>选择线程池时提高</a:t>
            </a:r>
            <a:r>
              <a:rPr lang="zh-CN" altLang="en-US" dirty="0" smtClean="0">
                <a:latin typeface="Arial" pitchFamily="34" charset="0"/>
                <a:cs typeface="Arial" pitchFamily="34" charset="0"/>
              </a:rPr>
              <a:t>性能</a:t>
            </a:r>
            <a:endParaRPr lang="en-US" altLang="zh-CN" dirty="0" smtClean="0">
              <a:latin typeface="Arial" pitchFamily="34" charset="0"/>
              <a:cs typeface="Arial" pitchFamily="34" charset="0"/>
            </a:endParaRPr>
          </a:p>
          <a:p>
            <a:pPr marL="342900" indent="-342900">
              <a:buAutoNum type="arabicParenR"/>
            </a:pPr>
            <a:endParaRPr lang="en-US" altLang="zh-CN" dirty="0">
              <a:latin typeface="Arial" pitchFamily="34" charset="0"/>
              <a:cs typeface="Arial" pitchFamily="34" charset="0"/>
            </a:endParaRPr>
          </a:p>
          <a:p>
            <a:pPr marL="342900" indent="-342900">
              <a:buAutoNum type="arabicParenR"/>
            </a:pPr>
            <a:r>
              <a:rPr lang="en-US" altLang="zh-CN" dirty="0" err="1">
                <a:latin typeface="Arial" pitchFamily="34" charset="0"/>
                <a:cs typeface="Arial" pitchFamily="34" charset="0"/>
              </a:rPr>
              <a:t>BootStrap</a:t>
            </a:r>
            <a:r>
              <a:rPr lang="en-US" altLang="zh-CN" dirty="0">
                <a:latin typeface="Arial" pitchFamily="34" charset="0"/>
                <a:cs typeface="Arial" pitchFamily="34" charset="0"/>
              </a:rPr>
              <a:t> </a:t>
            </a:r>
            <a:r>
              <a:rPr lang="zh-CN" altLang="en-US" dirty="0">
                <a:latin typeface="Arial" pitchFamily="34" charset="0"/>
                <a:cs typeface="Arial" pitchFamily="34" charset="0"/>
              </a:rPr>
              <a:t>将 </a:t>
            </a:r>
            <a:r>
              <a:rPr lang="en-US" altLang="zh-CN" dirty="0">
                <a:latin typeface="Arial" pitchFamily="34" charset="0"/>
                <a:cs typeface="Arial" pitchFamily="34" charset="0"/>
              </a:rPr>
              <a:t>boss </a:t>
            </a:r>
            <a:r>
              <a:rPr lang="zh-CN" altLang="en-US" dirty="0">
                <a:latin typeface="Arial" pitchFamily="34" charset="0"/>
                <a:cs typeface="Arial" pitchFamily="34" charset="0"/>
              </a:rPr>
              <a:t>设置为 </a:t>
            </a:r>
            <a:r>
              <a:rPr lang="en-US" altLang="zh-CN" dirty="0">
                <a:latin typeface="Arial" pitchFamily="34" charset="0"/>
                <a:cs typeface="Arial" pitchFamily="34" charset="0"/>
              </a:rPr>
              <a:t>group</a:t>
            </a:r>
            <a:r>
              <a:rPr lang="zh-CN" altLang="en-US" dirty="0">
                <a:latin typeface="Arial" pitchFamily="34" charset="0"/>
                <a:cs typeface="Arial" pitchFamily="34" charset="0"/>
              </a:rPr>
              <a:t>属性，将 </a:t>
            </a:r>
            <a:r>
              <a:rPr lang="en-US" altLang="zh-CN" dirty="0">
                <a:latin typeface="Arial" pitchFamily="34" charset="0"/>
                <a:cs typeface="Arial" pitchFamily="34" charset="0"/>
              </a:rPr>
              <a:t>worker </a:t>
            </a:r>
            <a:r>
              <a:rPr lang="zh-CN" altLang="en-US" dirty="0">
                <a:latin typeface="Arial" pitchFamily="34" charset="0"/>
                <a:cs typeface="Arial" pitchFamily="34" charset="0"/>
              </a:rPr>
              <a:t>设置为 </a:t>
            </a:r>
            <a:r>
              <a:rPr lang="en-US" altLang="zh-CN" dirty="0" err="1">
                <a:latin typeface="Arial" pitchFamily="34" charset="0"/>
                <a:cs typeface="Arial" pitchFamily="34" charset="0"/>
              </a:rPr>
              <a:t>childer</a:t>
            </a:r>
            <a:r>
              <a:rPr lang="en-US" altLang="zh-CN" dirty="0">
                <a:latin typeface="Arial" pitchFamily="34" charset="0"/>
                <a:cs typeface="Arial" pitchFamily="34" charset="0"/>
              </a:rPr>
              <a:t> </a:t>
            </a:r>
            <a:r>
              <a:rPr lang="zh-CN" altLang="en-US" dirty="0" smtClean="0">
                <a:latin typeface="Arial" pitchFamily="34" charset="0"/>
                <a:cs typeface="Arial" pitchFamily="34" charset="0"/>
              </a:rPr>
              <a:t>属性</a:t>
            </a:r>
            <a:endParaRPr lang="en-US" altLang="zh-CN" dirty="0" smtClean="0">
              <a:latin typeface="Arial" pitchFamily="34" charset="0"/>
              <a:cs typeface="Arial" pitchFamily="34" charset="0"/>
            </a:endParaRPr>
          </a:p>
          <a:p>
            <a:pPr marL="342900" indent="-342900">
              <a:buAutoNum type="arabicParenR"/>
            </a:pPr>
            <a:endParaRPr lang="en-US" altLang="zh-CN" dirty="0">
              <a:latin typeface="Arial" pitchFamily="34" charset="0"/>
              <a:cs typeface="Arial" pitchFamily="34" charset="0"/>
            </a:endParaRPr>
          </a:p>
          <a:p>
            <a:pPr marL="342900" indent="-342900">
              <a:buAutoNum type="arabicParenR"/>
            </a:pPr>
            <a:r>
              <a:rPr lang="zh-CN" altLang="en-US" dirty="0">
                <a:latin typeface="Arial" pitchFamily="34" charset="0"/>
                <a:cs typeface="Arial" pitchFamily="34" charset="0"/>
              </a:rPr>
              <a:t>通过 </a:t>
            </a:r>
            <a:r>
              <a:rPr lang="en-US" altLang="zh-CN" dirty="0">
                <a:latin typeface="Arial" pitchFamily="34" charset="0"/>
                <a:cs typeface="Arial" pitchFamily="34" charset="0"/>
              </a:rPr>
              <a:t>bind </a:t>
            </a:r>
            <a:r>
              <a:rPr lang="zh-CN" altLang="en-US" dirty="0">
                <a:latin typeface="Arial" pitchFamily="34" charset="0"/>
                <a:cs typeface="Arial" pitchFamily="34" charset="0"/>
              </a:rPr>
              <a:t>方法启动，内部重要方法为 </a:t>
            </a:r>
            <a:r>
              <a:rPr lang="en-US" altLang="zh-CN" dirty="0" err="1">
                <a:latin typeface="Arial" pitchFamily="34" charset="0"/>
                <a:cs typeface="Arial" pitchFamily="34" charset="0"/>
              </a:rPr>
              <a:t>initAndRegister</a:t>
            </a:r>
            <a:r>
              <a:rPr lang="en-US" altLang="zh-CN" dirty="0">
                <a:latin typeface="Arial" pitchFamily="34" charset="0"/>
                <a:cs typeface="Arial" pitchFamily="34" charset="0"/>
              </a:rPr>
              <a:t> </a:t>
            </a:r>
            <a:r>
              <a:rPr lang="zh-CN" altLang="en-US" dirty="0">
                <a:latin typeface="Arial" pitchFamily="34" charset="0"/>
                <a:cs typeface="Arial" pitchFamily="34" charset="0"/>
              </a:rPr>
              <a:t>和 </a:t>
            </a:r>
            <a:r>
              <a:rPr lang="en-US" altLang="zh-CN" dirty="0" err="1">
                <a:latin typeface="Arial" pitchFamily="34" charset="0"/>
                <a:cs typeface="Arial" pitchFamily="34" charset="0"/>
              </a:rPr>
              <a:t>dobind</a:t>
            </a:r>
            <a:r>
              <a:rPr lang="en-US" altLang="zh-CN" dirty="0">
                <a:latin typeface="Arial" pitchFamily="34" charset="0"/>
                <a:cs typeface="Arial" pitchFamily="34" charset="0"/>
              </a:rPr>
              <a:t> </a:t>
            </a:r>
            <a:r>
              <a:rPr lang="zh-CN" altLang="en-US" dirty="0" smtClean="0">
                <a:latin typeface="Arial" pitchFamily="34" charset="0"/>
                <a:cs typeface="Arial" pitchFamily="34" charset="0"/>
              </a:rPr>
              <a:t>方法</a:t>
            </a:r>
            <a:endParaRPr lang="en-US" altLang="zh-CN" dirty="0" smtClean="0">
              <a:latin typeface="Arial" pitchFamily="34" charset="0"/>
              <a:cs typeface="Arial" pitchFamily="34" charset="0"/>
            </a:endParaRPr>
          </a:p>
          <a:p>
            <a:pPr marL="342900" indent="-342900">
              <a:buAutoNum type="arabicParenR"/>
            </a:pPr>
            <a:endParaRPr lang="en-US" altLang="zh-CN" dirty="0">
              <a:latin typeface="Arial" pitchFamily="34" charset="0"/>
              <a:cs typeface="Arial" pitchFamily="34" charset="0"/>
            </a:endParaRPr>
          </a:p>
          <a:p>
            <a:pPr marL="342900" indent="-342900">
              <a:buAutoNum type="arabicParenR"/>
            </a:pPr>
            <a:r>
              <a:rPr lang="en-US" altLang="zh-CN" dirty="0" err="1">
                <a:latin typeface="Arial" pitchFamily="34" charset="0"/>
                <a:cs typeface="Arial" pitchFamily="34" charset="0"/>
              </a:rPr>
              <a:t>initAndRegister</a:t>
            </a:r>
            <a:r>
              <a:rPr lang="en-US" altLang="zh-CN" dirty="0">
                <a:latin typeface="Arial" pitchFamily="34" charset="0"/>
                <a:cs typeface="Arial" pitchFamily="34" charset="0"/>
              </a:rPr>
              <a:t> </a:t>
            </a:r>
            <a:r>
              <a:rPr lang="zh-CN" altLang="en-US" dirty="0">
                <a:latin typeface="Arial" pitchFamily="34" charset="0"/>
                <a:cs typeface="Arial" pitchFamily="34" charset="0"/>
              </a:rPr>
              <a:t>方法会反射创建 </a:t>
            </a:r>
            <a:r>
              <a:rPr lang="en-US" altLang="zh-CN" dirty="0" err="1">
                <a:latin typeface="Arial" pitchFamily="34" charset="0"/>
                <a:cs typeface="Arial" pitchFamily="34" charset="0"/>
              </a:rPr>
              <a:t>NioServerSocketChannel</a:t>
            </a:r>
            <a:r>
              <a:rPr lang="en-US" altLang="zh-CN" dirty="0">
                <a:latin typeface="Arial" pitchFamily="34" charset="0"/>
                <a:cs typeface="Arial" pitchFamily="34" charset="0"/>
              </a:rPr>
              <a:t> </a:t>
            </a:r>
            <a:r>
              <a:rPr lang="zh-CN" altLang="en-US" dirty="0">
                <a:latin typeface="Arial" pitchFamily="34" charset="0"/>
                <a:cs typeface="Arial" pitchFamily="34" charset="0"/>
              </a:rPr>
              <a:t>及其相关的 </a:t>
            </a:r>
            <a:r>
              <a:rPr lang="en-US" altLang="zh-CN" dirty="0">
                <a:latin typeface="Arial" pitchFamily="34" charset="0"/>
                <a:cs typeface="Arial" pitchFamily="34" charset="0"/>
              </a:rPr>
              <a:t>NIO </a:t>
            </a:r>
            <a:r>
              <a:rPr lang="zh-CN" altLang="en-US" dirty="0">
                <a:latin typeface="Arial" pitchFamily="34" charset="0"/>
                <a:cs typeface="Arial" pitchFamily="34" charset="0"/>
              </a:rPr>
              <a:t>的对象， </a:t>
            </a:r>
            <a:r>
              <a:rPr lang="en-US" altLang="zh-CN" dirty="0">
                <a:latin typeface="Arial" pitchFamily="34" charset="0"/>
                <a:cs typeface="Arial" pitchFamily="34" charset="0"/>
              </a:rPr>
              <a:t>pipeline </a:t>
            </a:r>
            <a:r>
              <a:rPr lang="zh-CN" altLang="en-US" dirty="0">
                <a:latin typeface="Arial" pitchFamily="34" charset="0"/>
                <a:cs typeface="Arial" pitchFamily="34" charset="0"/>
              </a:rPr>
              <a:t>， </a:t>
            </a:r>
            <a:r>
              <a:rPr lang="en-US" altLang="zh-CN" dirty="0">
                <a:latin typeface="Arial" pitchFamily="34" charset="0"/>
                <a:cs typeface="Arial" pitchFamily="34" charset="0"/>
              </a:rPr>
              <a:t>unsafe</a:t>
            </a:r>
            <a:r>
              <a:rPr lang="zh-CN" altLang="en-US" dirty="0">
                <a:latin typeface="Arial" pitchFamily="34" charset="0"/>
                <a:cs typeface="Arial" pitchFamily="34" charset="0"/>
              </a:rPr>
              <a:t>，同时也为 </a:t>
            </a:r>
            <a:r>
              <a:rPr lang="en-US" altLang="zh-CN" dirty="0">
                <a:latin typeface="Arial" pitchFamily="34" charset="0"/>
                <a:cs typeface="Arial" pitchFamily="34" charset="0"/>
              </a:rPr>
              <a:t>pipeline </a:t>
            </a:r>
            <a:r>
              <a:rPr lang="zh-CN" altLang="en-US" dirty="0">
                <a:latin typeface="Arial" pitchFamily="34" charset="0"/>
                <a:cs typeface="Arial" pitchFamily="34" charset="0"/>
              </a:rPr>
              <a:t>初始了 </a:t>
            </a:r>
            <a:r>
              <a:rPr lang="en-US" altLang="zh-CN" dirty="0">
                <a:latin typeface="Arial" pitchFamily="34" charset="0"/>
                <a:cs typeface="Arial" pitchFamily="34" charset="0"/>
              </a:rPr>
              <a:t>head </a:t>
            </a:r>
            <a:r>
              <a:rPr lang="zh-CN" altLang="en-US" dirty="0">
                <a:latin typeface="Arial" pitchFamily="34" charset="0"/>
                <a:cs typeface="Arial" pitchFamily="34" charset="0"/>
              </a:rPr>
              <a:t>节点和 </a:t>
            </a:r>
            <a:r>
              <a:rPr lang="en-US" altLang="zh-CN" dirty="0">
                <a:latin typeface="Arial" pitchFamily="34" charset="0"/>
                <a:cs typeface="Arial" pitchFamily="34" charset="0"/>
              </a:rPr>
              <a:t>tail </a:t>
            </a:r>
            <a:r>
              <a:rPr lang="zh-CN" altLang="en-US" dirty="0">
                <a:latin typeface="Arial" pitchFamily="34" charset="0"/>
                <a:cs typeface="Arial" pitchFamily="34" charset="0"/>
              </a:rPr>
              <a:t>节点。</a:t>
            </a:r>
            <a:endParaRPr lang="en-US" altLang="zh-CN" dirty="0">
              <a:latin typeface="Arial" pitchFamily="34" charset="0"/>
              <a:cs typeface="Arial" pitchFamily="34" charset="0"/>
            </a:endParaRPr>
          </a:p>
          <a:p>
            <a:pPr marL="342900" indent="-342900">
              <a:buAutoNum type="arabicParenR"/>
            </a:pPr>
            <a:endParaRPr lang="en-US" altLang="zh-CN" dirty="0">
              <a:latin typeface="Arial" pitchFamily="34" charset="0"/>
              <a:cs typeface="Arial" pitchFamily="34" charset="0"/>
            </a:endParaRPr>
          </a:p>
          <a:p>
            <a:pPr marL="342900" indent="-342900">
              <a:buAutoNum type="arabicParenR"/>
            </a:pPr>
            <a:r>
              <a:rPr lang="zh-CN" altLang="en-US" dirty="0">
                <a:latin typeface="Arial" pitchFamily="34" charset="0"/>
                <a:cs typeface="Arial" pitchFamily="34" charset="0"/>
              </a:rPr>
              <a:t>在</a:t>
            </a:r>
            <a:r>
              <a:rPr lang="en-US" altLang="zh-CN" dirty="0">
                <a:latin typeface="Arial" pitchFamily="34" charset="0"/>
                <a:cs typeface="Arial" pitchFamily="34" charset="0"/>
              </a:rPr>
              <a:t>register0 </a:t>
            </a:r>
            <a:r>
              <a:rPr lang="zh-CN" altLang="en-US" dirty="0">
                <a:latin typeface="Arial" pitchFamily="34" charset="0"/>
                <a:cs typeface="Arial" pitchFamily="34" charset="0"/>
              </a:rPr>
              <a:t>方法成功以后调用在 </a:t>
            </a:r>
            <a:r>
              <a:rPr lang="en-US" altLang="zh-CN" dirty="0" err="1">
                <a:latin typeface="Arial" pitchFamily="34" charset="0"/>
                <a:cs typeface="Arial" pitchFamily="34" charset="0"/>
              </a:rPr>
              <a:t>dobind</a:t>
            </a:r>
            <a:r>
              <a:rPr lang="en-US" altLang="zh-CN" dirty="0">
                <a:latin typeface="Arial" pitchFamily="34" charset="0"/>
                <a:cs typeface="Arial" pitchFamily="34" charset="0"/>
              </a:rPr>
              <a:t> </a:t>
            </a:r>
            <a:r>
              <a:rPr lang="zh-CN" altLang="en-US" dirty="0">
                <a:latin typeface="Arial" pitchFamily="34" charset="0"/>
                <a:cs typeface="Arial" pitchFamily="34" charset="0"/>
              </a:rPr>
              <a:t>方法中调用 </a:t>
            </a:r>
            <a:r>
              <a:rPr lang="en-US" altLang="zh-CN" dirty="0">
                <a:latin typeface="Arial" pitchFamily="34" charset="0"/>
                <a:cs typeface="Arial" pitchFamily="34" charset="0"/>
              </a:rPr>
              <a:t>doBind0 </a:t>
            </a:r>
            <a:r>
              <a:rPr lang="zh-CN" altLang="en-US" dirty="0">
                <a:latin typeface="Arial" pitchFamily="34" charset="0"/>
                <a:cs typeface="Arial" pitchFamily="34" charset="0"/>
              </a:rPr>
              <a:t>方法，该方法</a:t>
            </a:r>
            <a:r>
              <a:rPr lang="zh-CN" altLang="en-US" dirty="0" smtClean="0">
                <a:latin typeface="Arial" pitchFamily="34" charset="0"/>
                <a:cs typeface="Arial" pitchFamily="34" charset="0"/>
              </a:rPr>
              <a:t>会调用 </a:t>
            </a:r>
            <a:r>
              <a:rPr lang="en-US" altLang="zh-CN" dirty="0" err="1" smtClean="0">
                <a:latin typeface="Arial" pitchFamily="34" charset="0"/>
                <a:cs typeface="Arial" pitchFamily="34" charset="0"/>
              </a:rPr>
              <a:t>NioServerSocketChannel</a:t>
            </a:r>
            <a:r>
              <a:rPr lang="en-US" altLang="zh-CN" dirty="0" smtClean="0">
                <a:latin typeface="Arial" pitchFamily="34" charset="0"/>
                <a:cs typeface="Arial" pitchFamily="34" charset="0"/>
              </a:rPr>
              <a:t> </a:t>
            </a:r>
            <a:r>
              <a:rPr lang="zh-CN" altLang="en-US" dirty="0">
                <a:latin typeface="Arial" pitchFamily="34" charset="0"/>
                <a:cs typeface="Arial" pitchFamily="34" charset="0"/>
              </a:rPr>
              <a:t>的 </a:t>
            </a:r>
            <a:r>
              <a:rPr lang="en-US" altLang="zh-CN" dirty="0" err="1">
                <a:latin typeface="Arial" pitchFamily="34" charset="0"/>
                <a:cs typeface="Arial" pitchFamily="34" charset="0"/>
              </a:rPr>
              <a:t>doBind</a:t>
            </a:r>
            <a:r>
              <a:rPr lang="en-US" altLang="zh-CN" dirty="0">
                <a:latin typeface="Arial" pitchFamily="34" charset="0"/>
                <a:cs typeface="Arial" pitchFamily="34" charset="0"/>
              </a:rPr>
              <a:t> </a:t>
            </a:r>
            <a:r>
              <a:rPr lang="zh-CN" altLang="en-US" dirty="0">
                <a:latin typeface="Arial" pitchFamily="34" charset="0"/>
                <a:cs typeface="Arial" pitchFamily="34" charset="0"/>
              </a:rPr>
              <a:t>方法对 </a:t>
            </a:r>
            <a:r>
              <a:rPr lang="en-US" altLang="zh-CN" dirty="0">
                <a:latin typeface="Arial" pitchFamily="34" charset="0"/>
                <a:cs typeface="Arial" pitchFamily="34" charset="0"/>
              </a:rPr>
              <a:t>JDK </a:t>
            </a:r>
            <a:r>
              <a:rPr lang="zh-CN" altLang="en-US" dirty="0">
                <a:latin typeface="Arial" pitchFamily="34" charset="0"/>
                <a:cs typeface="Arial" pitchFamily="34" charset="0"/>
              </a:rPr>
              <a:t>的 </a:t>
            </a:r>
            <a:r>
              <a:rPr lang="en-US" altLang="zh-CN" dirty="0">
                <a:latin typeface="Arial" pitchFamily="34" charset="0"/>
                <a:cs typeface="Arial" pitchFamily="34" charset="0"/>
              </a:rPr>
              <a:t>channel </a:t>
            </a:r>
            <a:r>
              <a:rPr lang="zh-CN" altLang="en-US" dirty="0">
                <a:latin typeface="Arial" pitchFamily="34" charset="0"/>
                <a:cs typeface="Arial" pitchFamily="34" charset="0"/>
              </a:rPr>
              <a:t>和端口进行绑定，完成 </a:t>
            </a:r>
            <a:r>
              <a:rPr lang="en-US" altLang="zh-CN" dirty="0" err="1">
                <a:latin typeface="Arial" pitchFamily="34" charset="0"/>
                <a:cs typeface="Arial" pitchFamily="34" charset="0"/>
              </a:rPr>
              <a:t>Netty</a:t>
            </a:r>
            <a:r>
              <a:rPr lang="en-US" altLang="zh-CN" dirty="0">
                <a:latin typeface="Arial" pitchFamily="34" charset="0"/>
                <a:cs typeface="Arial" pitchFamily="34" charset="0"/>
              </a:rPr>
              <a:t> </a:t>
            </a:r>
            <a:r>
              <a:rPr lang="zh-CN" altLang="en-US" dirty="0">
                <a:latin typeface="Arial" pitchFamily="34" charset="0"/>
                <a:cs typeface="Arial" pitchFamily="34" charset="0"/>
              </a:rPr>
              <a:t>服务器的所有启动，并开始监听连接事件</a:t>
            </a:r>
            <a:endParaRPr lang="en-US" altLang="zh-CN" dirty="0">
              <a:latin typeface="Arial" pitchFamily="34" charset="0"/>
              <a:cs typeface="Arial" pitchFamily="34" charset="0"/>
            </a:endParaRPr>
          </a:p>
          <a:p>
            <a:pPr marL="342900" indent="-342900">
              <a:buAutoNum type="arabicParenR"/>
            </a:pPr>
            <a:endParaRPr lang="en-US" altLang="zh-CN" dirty="0">
              <a:latin typeface="Arial" pitchFamily="34" charset="0"/>
              <a:cs typeface="Arial" pitchFamily="34" charset="0"/>
            </a:endParaRPr>
          </a:p>
        </p:txBody>
      </p:sp>
    </p:spTree>
    <p:extLst>
      <p:ext uri="{BB962C8B-B14F-4D97-AF65-F5344CB8AC3E}">
        <p14:creationId xmlns:p14="http://schemas.microsoft.com/office/powerpoint/2010/main" val="6837236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4</a:t>
            </a:fld>
            <a:endParaRPr lang="zh-CN" altLang="en-US" dirty="0"/>
          </a:p>
        </p:txBody>
      </p:sp>
      <p:sp>
        <p:nvSpPr>
          <p:cNvPr id="3" name="文本框 3"/>
          <p:cNvSpPr txBox="1"/>
          <p:nvPr/>
        </p:nvSpPr>
        <p:spPr>
          <a:xfrm>
            <a:off x="1133315" y="790735"/>
            <a:ext cx="2876878"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charset="0"/>
                <a:ea typeface="微软雅黑" charset="-122"/>
              </a:rPr>
              <a:t>PART </a:t>
            </a:r>
            <a:r>
              <a:rPr kumimoji="0" lang="en-US" altLang="zh-CN" sz="4800" b="1" i="0" u="none" strike="noStrike" kern="1200" cap="none" spc="0" normalizeH="0" baseline="0" noProof="0" dirty="0" smtClean="0">
                <a:ln>
                  <a:noFill/>
                </a:ln>
                <a:gradFill>
                  <a:gsLst>
                    <a:gs pos="0">
                      <a:srgbClr val="00D1FE">
                        <a:alpha val="95000"/>
                      </a:srgbClr>
                    </a:gs>
                    <a:gs pos="100000">
                      <a:srgbClr val="397CD5">
                        <a:alpha val="95000"/>
                      </a:srgbClr>
                    </a:gs>
                  </a:gsLst>
                  <a:lin ang="2700000" scaled="1"/>
                </a:gradFill>
                <a:effectLst/>
                <a:uLnTx/>
                <a:uFillTx/>
                <a:latin typeface="Arial" charset="0"/>
                <a:ea typeface="微软雅黑" charset="-122"/>
              </a:rPr>
              <a:t>1-1</a:t>
            </a:r>
            <a:endParaRPr kumimoji="0" lang="zh-CN" altLang="en-US" sz="48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charset="0"/>
              <a:ea typeface="微软雅黑" charset="-122"/>
            </a:endParaRPr>
          </a:p>
        </p:txBody>
      </p:sp>
      <p:sp>
        <p:nvSpPr>
          <p:cNvPr id="4" name="矩形 3"/>
          <p:cNvSpPr/>
          <p:nvPr/>
        </p:nvSpPr>
        <p:spPr>
          <a:xfrm>
            <a:off x="3556107" y="3057643"/>
            <a:ext cx="5338321" cy="830997"/>
          </a:xfrm>
          <a:prstGeom prst="rect">
            <a:avLst/>
          </a:prstGeom>
        </p:spPr>
        <p:txBody>
          <a:bodyPr wrap="none">
            <a:spAutoFit/>
          </a:bodyPr>
          <a:lstStyle/>
          <a:p>
            <a:r>
              <a:rPr lang="zh-CN" altLang="en-US" sz="4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首先回顾下</a:t>
            </a:r>
            <a:r>
              <a:rPr lang="en-US" altLang="zh-CN" sz="4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I/O</a:t>
            </a:r>
            <a:r>
              <a:rPr lang="zh-CN" altLang="en-US" sz="4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模型</a:t>
            </a:r>
            <a:endParaRPr lang="zh-CN" altLang="en-US" sz="4800" b="1" dirty="0">
              <a:solidFill>
                <a:schemeClr val="accent1">
                  <a:lumMod val="75000"/>
                </a:schemeClr>
              </a:solidFill>
              <a:effectLst>
                <a:outerShdw blurRad="38100" dist="38100" dir="2700000" algn="tl">
                  <a:srgbClr val="000000">
                    <a:alpha val="43137"/>
                  </a:srgbClr>
                </a:outerShdw>
              </a:effectLst>
              <a:ea typeface="宋体" panose="02010600030101010101" pitchFamily="2" charset="-122"/>
            </a:endParaRPr>
          </a:p>
        </p:txBody>
      </p:sp>
    </p:spTree>
    <p:extLst>
      <p:ext uri="{BB962C8B-B14F-4D97-AF65-F5344CB8AC3E}">
        <p14:creationId xmlns:p14="http://schemas.microsoft.com/office/powerpoint/2010/main" val="22513266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40</a:t>
            </a:fld>
            <a:endParaRPr lang="zh-CN" altLang="en-US" dirty="0"/>
          </a:p>
        </p:txBody>
      </p:sp>
      <p:sp>
        <p:nvSpPr>
          <p:cNvPr id="3" name="矩形 2"/>
          <p:cNvSpPr/>
          <p:nvPr/>
        </p:nvSpPr>
        <p:spPr>
          <a:xfrm>
            <a:off x="811889" y="514984"/>
            <a:ext cx="2566728" cy="480131"/>
          </a:xfrm>
          <a:prstGeom prst="rect">
            <a:avLst/>
          </a:prstGeom>
        </p:spPr>
        <p:txBody>
          <a:bodyPr wrap="none">
            <a:spAutoFit/>
          </a:bodyPr>
          <a:lstStyle/>
          <a:p>
            <a:pPr>
              <a:lnSpc>
                <a:spcPct val="90000"/>
              </a:lnSpc>
              <a:spcBef>
                <a:spcPct val="20000"/>
              </a:spcBef>
              <a:buClr>
                <a:schemeClr val="tx1"/>
              </a:buClr>
              <a:buSzPct val="70000"/>
              <a:buFont typeface="Wingdings" pitchFamily="2" charset="2"/>
              <a:buChar char="l"/>
            </a:pPr>
            <a:r>
              <a:rPr lang="en-US" altLang="zh-CN" sz="2800" b="1" dirty="0" smtClean="0"/>
              <a:t>RPC</a:t>
            </a:r>
            <a:r>
              <a:rPr lang="zh-CN" altLang="en-US" sz="2800" b="1" dirty="0" smtClean="0"/>
              <a:t>基本介绍</a:t>
            </a:r>
            <a:endParaRPr lang="en-US" altLang="zh-CN" sz="2800" b="1" dirty="0"/>
          </a:p>
        </p:txBody>
      </p:sp>
      <p:sp>
        <p:nvSpPr>
          <p:cNvPr id="5" name="TextBox 4"/>
          <p:cNvSpPr txBox="1"/>
          <p:nvPr/>
        </p:nvSpPr>
        <p:spPr>
          <a:xfrm>
            <a:off x="541681" y="1296119"/>
            <a:ext cx="3040786" cy="4247317"/>
          </a:xfrm>
          <a:prstGeom prst="rect">
            <a:avLst/>
          </a:prstGeom>
          <a:noFill/>
        </p:spPr>
        <p:txBody>
          <a:bodyPr wrap="square" rtlCol="0">
            <a:spAutoFit/>
          </a:bodyPr>
          <a:lstStyle/>
          <a:p>
            <a:pPr marL="342900" indent="-342900">
              <a:buAutoNum type="arabicParenR"/>
            </a:pPr>
            <a:r>
              <a:rPr lang="en-US" altLang="zh-CN" dirty="0" smtClean="0">
                <a:latin typeface="Arial" pitchFamily="34" charset="0"/>
                <a:cs typeface="Arial" pitchFamily="34" charset="0"/>
              </a:rPr>
              <a:t>RPC</a:t>
            </a:r>
            <a:r>
              <a:rPr lang="zh-CN" altLang="en-US" dirty="0">
                <a:latin typeface="Arial" pitchFamily="34" charset="0"/>
                <a:cs typeface="Arial" pitchFamily="34" charset="0"/>
              </a:rPr>
              <a:t>（</a:t>
            </a:r>
            <a:r>
              <a:rPr lang="en-US" altLang="zh-CN" dirty="0">
                <a:latin typeface="Arial" pitchFamily="34" charset="0"/>
                <a:cs typeface="Arial" pitchFamily="34" charset="0"/>
              </a:rPr>
              <a:t>Remote Procedure Call</a:t>
            </a:r>
            <a:r>
              <a:rPr lang="zh-CN" altLang="en-US" dirty="0">
                <a:latin typeface="Arial" pitchFamily="34" charset="0"/>
                <a:cs typeface="Arial" pitchFamily="34" charset="0"/>
              </a:rPr>
              <a:t>）</a:t>
            </a:r>
            <a:r>
              <a:rPr lang="en-US" altLang="zh-CN" dirty="0">
                <a:latin typeface="Arial" pitchFamily="34" charset="0"/>
                <a:cs typeface="Arial" pitchFamily="34" charset="0"/>
              </a:rPr>
              <a:t>— </a:t>
            </a:r>
            <a:r>
              <a:rPr lang="zh-CN" altLang="en-US" dirty="0">
                <a:latin typeface="Arial" pitchFamily="34" charset="0"/>
                <a:cs typeface="Arial" pitchFamily="34" charset="0"/>
              </a:rPr>
              <a:t>远程过程调用，是一个计算机通信协议。该协议允许运行于一台计算机的程序调用另一台计算机的子程序，而程序员无需额外地为这个交互作用编</a:t>
            </a:r>
            <a:r>
              <a:rPr lang="zh-CN" altLang="en-US" dirty="0" smtClean="0">
                <a:latin typeface="Arial" pitchFamily="34" charset="0"/>
                <a:cs typeface="Arial" pitchFamily="34" charset="0"/>
              </a:rPr>
              <a:t>程</a:t>
            </a:r>
            <a:endParaRPr lang="en-US" altLang="zh-CN" dirty="0" smtClean="0">
              <a:latin typeface="Arial" pitchFamily="34" charset="0"/>
              <a:cs typeface="Arial" pitchFamily="34" charset="0"/>
            </a:endParaRPr>
          </a:p>
          <a:p>
            <a:pPr marL="342900" indent="-342900">
              <a:buAutoNum type="arabicParenR"/>
            </a:pPr>
            <a:endParaRPr lang="en-US" altLang="zh-CN" dirty="0" smtClean="0">
              <a:latin typeface="Arial" pitchFamily="34" charset="0"/>
              <a:cs typeface="Arial" pitchFamily="34" charset="0"/>
            </a:endParaRPr>
          </a:p>
          <a:p>
            <a:pPr marL="342900" indent="-342900">
              <a:buAutoNum type="arabicParenR"/>
            </a:pPr>
            <a:r>
              <a:rPr lang="zh-CN" altLang="en-US" dirty="0">
                <a:latin typeface="Arial" pitchFamily="34" charset="0"/>
                <a:cs typeface="Arial" pitchFamily="34" charset="0"/>
              </a:rPr>
              <a:t>两个或多个应用程序都分布在不同的服务器上，它们之间的调用都像是本地方法调用一</a:t>
            </a:r>
            <a:r>
              <a:rPr lang="zh-CN" altLang="en-US" dirty="0" smtClean="0">
                <a:latin typeface="Arial" pitchFamily="34" charset="0"/>
                <a:cs typeface="Arial" pitchFamily="34" charset="0"/>
              </a:rPr>
              <a:t>样</a:t>
            </a:r>
            <a:r>
              <a:rPr lang="en-US" altLang="zh-CN" dirty="0" smtClean="0">
                <a:latin typeface="Arial" pitchFamily="34" charset="0"/>
                <a:cs typeface="Arial" pitchFamily="34" charset="0"/>
              </a:rPr>
              <a:t>(</a:t>
            </a:r>
            <a:r>
              <a:rPr lang="zh-CN" altLang="en-US" dirty="0" smtClean="0">
                <a:latin typeface="Arial" pitchFamily="34" charset="0"/>
                <a:cs typeface="Arial" pitchFamily="34" charset="0"/>
              </a:rPr>
              <a:t>如图</a:t>
            </a:r>
            <a:r>
              <a:rPr lang="en-US" altLang="zh-CN" dirty="0" smtClean="0">
                <a:latin typeface="Arial" pitchFamily="34" charset="0"/>
                <a:cs typeface="Arial" pitchFamily="34" charset="0"/>
              </a:rPr>
              <a:t>)</a:t>
            </a:r>
          </a:p>
          <a:p>
            <a:pPr marL="342900" indent="-342900">
              <a:buAutoNum type="arabicParenR"/>
            </a:pPr>
            <a:endParaRPr lang="en-US" altLang="zh-CN" dirty="0">
              <a:latin typeface="Arial" pitchFamily="34" charset="0"/>
              <a:cs typeface="Arial" pitchFamily="34" charset="0"/>
            </a:endParaRPr>
          </a:p>
          <a:p>
            <a:endParaRPr lang="en-US" altLang="zh-CN" dirty="0">
              <a:latin typeface="Arial" pitchFamily="34" charset="0"/>
              <a:cs typeface="Arial" pitchFamily="34" charset="0"/>
            </a:endParaRP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467" y="1024619"/>
            <a:ext cx="8304474" cy="4437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15083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41</a:t>
            </a:fld>
            <a:endParaRPr lang="zh-CN" altLang="en-US" dirty="0"/>
          </a:p>
        </p:txBody>
      </p:sp>
      <p:sp>
        <p:nvSpPr>
          <p:cNvPr id="3" name="矩形 2"/>
          <p:cNvSpPr/>
          <p:nvPr/>
        </p:nvSpPr>
        <p:spPr>
          <a:xfrm>
            <a:off x="682417" y="458340"/>
            <a:ext cx="2566728" cy="480131"/>
          </a:xfrm>
          <a:prstGeom prst="rect">
            <a:avLst/>
          </a:prstGeom>
        </p:spPr>
        <p:txBody>
          <a:bodyPr wrap="none">
            <a:spAutoFit/>
          </a:bodyPr>
          <a:lstStyle/>
          <a:p>
            <a:pPr>
              <a:lnSpc>
                <a:spcPct val="90000"/>
              </a:lnSpc>
              <a:spcBef>
                <a:spcPct val="20000"/>
              </a:spcBef>
              <a:buClr>
                <a:schemeClr val="tx1"/>
              </a:buClr>
              <a:buSzPct val="70000"/>
              <a:buFont typeface="Wingdings" pitchFamily="2" charset="2"/>
              <a:buChar char="l"/>
            </a:pPr>
            <a:r>
              <a:rPr lang="en-US" altLang="zh-CN" sz="2800" b="1" dirty="0"/>
              <a:t>RPC</a:t>
            </a:r>
            <a:r>
              <a:rPr lang="zh-CN" altLang="en-US" sz="2800" b="1" dirty="0"/>
              <a:t>基本介绍</a:t>
            </a:r>
            <a:endParaRPr lang="en-US" altLang="zh-CN" sz="2800" b="1" dirty="0"/>
          </a:p>
        </p:txBody>
      </p:sp>
      <p:sp>
        <p:nvSpPr>
          <p:cNvPr id="4" name="矩形 3"/>
          <p:cNvSpPr/>
          <p:nvPr/>
        </p:nvSpPr>
        <p:spPr>
          <a:xfrm>
            <a:off x="952162" y="1098075"/>
            <a:ext cx="10133925" cy="646331"/>
          </a:xfrm>
          <a:prstGeom prst="rect">
            <a:avLst/>
          </a:prstGeom>
        </p:spPr>
        <p:txBody>
          <a:bodyPr wrap="square">
            <a:spAutoFit/>
          </a:bodyPr>
          <a:lstStyle/>
          <a:p>
            <a:pPr marL="342900" indent="-342900">
              <a:buFontTx/>
              <a:buAutoNum type="arabicParenR" startAt="3"/>
            </a:pPr>
            <a:r>
              <a:rPr lang="zh-CN" altLang="en-US" dirty="0">
                <a:latin typeface="Arial" pitchFamily="34" charset="0"/>
                <a:cs typeface="Arial" pitchFamily="34" charset="0"/>
              </a:rPr>
              <a:t>常见的 </a:t>
            </a:r>
            <a:r>
              <a:rPr lang="en-US" altLang="zh-CN" dirty="0">
                <a:latin typeface="Arial" pitchFamily="34" charset="0"/>
                <a:cs typeface="Arial" pitchFamily="34" charset="0"/>
              </a:rPr>
              <a:t>RPC </a:t>
            </a:r>
            <a:r>
              <a:rPr lang="zh-CN" altLang="en-US" dirty="0">
                <a:latin typeface="Arial" pitchFamily="34" charset="0"/>
                <a:cs typeface="Arial" pitchFamily="34" charset="0"/>
              </a:rPr>
              <a:t>框架有</a:t>
            </a:r>
            <a:r>
              <a:rPr lang="en-US" altLang="zh-CN" dirty="0">
                <a:latin typeface="Arial" pitchFamily="34" charset="0"/>
                <a:cs typeface="Arial" pitchFamily="34" charset="0"/>
              </a:rPr>
              <a:t>: </a:t>
            </a:r>
            <a:r>
              <a:rPr lang="zh-CN" altLang="en-US" dirty="0">
                <a:latin typeface="Arial" pitchFamily="34" charset="0"/>
                <a:cs typeface="Arial" pitchFamily="34" charset="0"/>
              </a:rPr>
              <a:t>比较知名的如阿里的</a:t>
            </a:r>
            <a:r>
              <a:rPr lang="en-US" altLang="zh-CN" dirty="0" err="1">
                <a:latin typeface="Arial" pitchFamily="34" charset="0"/>
                <a:cs typeface="Arial" pitchFamily="34" charset="0"/>
              </a:rPr>
              <a:t>Dubbo</a:t>
            </a:r>
            <a:r>
              <a:rPr lang="zh-CN" altLang="en-US" dirty="0">
                <a:latin typeface="Arial" pitchFamily="34" charset="0"/>
                <a:cs typeface="Arial" pitchFamily="34" charset="0"/>
              </a:rPr>
              <a:t>、</a:t>
            </a:r>
            <a:r>
              <a:rPr lang="en-US" altLang="zh-CN" dirty="0" err="1">
                <a:latin typeface="Arial" pitchFamily="34" charset="0"/>
                <a:cs typeface="Arial" pitchFamily="34" charset="0"/>
              </a:rPr>
              <a:t>google</a:t>
            </a:r>
            <a:r>
              <a:rPr lang="zh-CN" altLang="en-US" dirty="0">
                <a:latin typeface="Arial" pitchFamily="34" charset="0"/>
                <a:cs typeface="Arial" pitchFamily="34" charset="0"/>
              </a:rPr>
              <a:t>的</a:t>
            </a:r>
            <a:r>
              <a:rPr lang="en-US" altLang="zh-CN" dirty="0" err="1">
                <a:latin typeface="Arial" pitchFamily="34" charset="0"/>
                <a:cs typeface="Arial" pitchFamily="34" charset="0"/>
              </a:rPr>
              <a:t>gRPC</a:t>
            </a:r>
            <a:r>
              <a:rPr lang="zh-CN" altLang="en-US" dirty="0">
                <a:latin typeface="Arial" pitchFamily="34" charset="0"/>
                <a:cs typeface="Arial" pitchFamily="34" charset="0"/>
              </a:rPr>
              <a:t>、</a:t>
            </a:r>
            <a:r>
              <a:rPr lang="en-US" altLang="zh-CN" dirty="0">
                <a:latin typeface="Arial" pitchFamily="34" charset="0"/>
                <a:cs typeface="Arial" pitchFamily="34" charset="0"/>
              </a:rPr>
              <a:t>Go</a:t>
            </a:r>
            <a:r>
              <a:rPr lang="zh-CN" altLang="en-US" dirty="0">
                <a:latin typeface="Arial" pitchFamily="34" charset="0"/>
                <a:cs typeface="Arial" pitchFamily="34" charset="0"/>
              </a:rPr>
              <a:t>语言的</a:t>
            </a:r>
            <a:r>
              <a:rPr lang="en-US" altLang="zh-CN" dirty="0" err="1">
                <a:latin typeface="Arial" pitchFamily="34" charset="0"/>
                <a:cs typeface="Arial" pitchFamily="34" charset="0"/>
              </a:rPr>
              <a:t>rpcx</a:t>
            </a:r>
            <a:r>
              <a:rPr lang="zh-CN" altLang="en-US" dirty="0">
                <a:latin typeface="Arial" pitchFamily="34" charset="0"/>
                <a:cs typeface="Arial" pitchFamily="34" charset="0"/>
              </a:rPr>
              <a:t>、</a:t>
            </a:r>
            <a:r>
              <a:rPr lang="en-US" altLang="zh-CN" dirty="0">
                <a:latin typeface="Arial" pitchFamily="34" charset="0"/>
                <a:cs typeface="Arial" pitchFamily="34" charset="0"/>
              </a:rPr>
              <a:t>Apache</a:t>
            </a:r>
            <a:r>
              <a:rPr lang="zh-CN" altLang="en-US" dirty="0">
                <a:latin typeface="Arial" pitchFamily="34" charset="0"/>
                <a:cs typeface="Arial" pitchFamily="34" charset="0"/>
              </a:rPr>
              <a:t>的</a:t>
            </a:r>
            <a:r>
              <a:rPr lang="en-US" altLang="zh-CN" dirty="0">
                <a:latin typeface="Arial" pitchFamily="34" charset="0"/>
                <a:cs typeface="Arial" pitchFamily="34" charset="0"/>
              </a:rPr>
              <a:t>thrift</a:t>
            </a:r>
            <a:r>
              <a:rPr lang="zh-CN" altLang="en-US" dirty="0">
                <a:latin typeface="Arial" pitchFamily="34" charset="0"/>
                <a:cs typeface="Arial" pitchFamily="34" charset="0"/>
              </a:rPr>
              <a:t>，</a:t>
            </a:r>
            <a:r>
              <a:rPr lang="en-US" altLang="zh-CN" dirty="0">
                <a:latin typeface="Arial" pitchFamily="34" charset="0"/>
                <a:cs typeface="Arial" pitchFamily="34" charset="0"/>
              </a:rPr>
              <a:t> Spring </a:t>
            </a:r>
            <a:r>
              <a:rPr lang="zh-CN" altLang="en-US" dirty="0">
                <a:latin typeface="Arial" pitchFamily="34" charset="0"/>
                <a:cs typeface="Arial" pitchFamily="34" charset="0"/>
              </a:rPr>
              <a:t>旗下的 </a:t>
            </a:r>
            <a:r>
              <a:rPr lang="en-US" altLang="zh-CN" dirty="0">
                <a:latin typeface="Arial" pitchFamily="34" charset="0"/>
                <a:cs typeface="Arial" pitchFamily="34" charset="0"/>
              </a:rPr>
              <a:t>Spring </a:t>
            </a:r>
            <a:r>
              <a:rPr lang="en-US" altLang="zh-CN" dirty="0" smtClean="0">
                <a:latin typeface="Arial" pitchFamily="34" charset="0"/>
                <a:cs typeface="Arial" pitchFamily="34" charset="0"/>
              </a:rPr>
              <a:t>Cloud-</a:t>
            </a:r>
            <a:r>
              <a:rPr lang="en-US" altLang="zh-CN" b="1" dirty="0"/>
              <a:t> </a:t>
            </a:r>
            <a:r>
              <a:rPr lang="en-US" altLang="zh-CN" b="1" dirty="0" err="1" smtClean="0"/>
              <a:t>OpenFeign</a:t>
            </a:r>
            <a:r>
              <a:rPr lang="zh-CN" altLang="en-US" dirty="0" smtClean="0">
                <a:latin typeface="Arial" pitchFamily="34" charset="0"/>
                <a:cs typeface="Arial" pitchFamily="34" charset="0"/>
              </a:rPr>
              <a:t>。</a:t>
            </a:r>
            <a:endParaRPr lang="en-US" altLang="zh-CN" dirty="0">
              <a:latin typeface="Arial" pitchFamily="34" charset="0"/>
              <a:cs typeface="Arial" pitchFamily="34"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4235" y="2520255"/>
            <a:ext cx="23241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065" y="2781272"/>
            <a:ext cx="2304256" cy="137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01448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42</a:t>
            </a:fld>
            <a:endParaRPr lang="zh-CN" altLang="en-US" dirty="0"/>
          </a:p>
        </p:txBody>
      </p:sp>
      <p:sp>
        <p:nvSpPr>
          <p:cNvPr id="3" name="矩形 2"/>
          <p:cNvSpPr/>
          <p:nvPr/>
        </p:nvSpPr>
        <p:spPr>
          <a:xfrm>
            <a:off x="601497" y="377420"/>
            <a:ext cx="2566728" cy="480131"/>
          </a:xfrm>
          <a:prstGeom prst="rect">
            <a:avLst/>
          </a:prstGeom>
        </p:spPr>
        <p:txBody>
          <a:bodyPr wrap="none">
            <a:spAutoFit/>
          </a:bodyPr>
          <a:lstStyle/>
          <a:p>
            <a:pPr>
              <a:lnSpc>
                <a:spcPct val="90000"/>
              </a:lnSpc>
              <a:spcBef>
                <a:spcPct val="20000"/>
              </a:spcBef>
              <a:buClr>
                <a:schemeClr val="tx1"/>
              </a:buClr>
              <a:buSzPct val="70000"/>
              <a:buFont typeface="Wingdings" pitchFamily="2" charset="2"/>
              <a:buChar char="l"/>
            </a:pPr>
            <a:r>
              <a:rPr lang="en-US" altLang="zh-CN" sz="2800" b="1" dirty="0"/>
              <a:t>RPC</a:t>
            </a:r>
            <a:r>
              <a:rPr lang="zh-CN" altLang="en-US" sz="2800" b="1" dirty="0"/>
              <a:t>调用流程</a:t>
            </a:r>
            <a:endParaRPr lang="en-US" altLang="zh-CN" sz="2800" b="1"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325" y="1519238"/>
            <a:ext cx="10039350"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28980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43</a:t>
            </a:fld>
            <a:endParaRPr lang="zh-CN" altLang="en-US" dirty="0"/>
          </a:p>
        </p:txBody>
      </p:sp>
      <p:sp>
        <p:nvSpPr>
          <p:cNvPr id="3" name="矩形 2"/>
          <p:cNvSpPr/>
          <p:nvPr/>
        </p:nvSpPr>
        <p:spPr>
          <a:xfrm>
            <a:off x="674325" y="474524"/>
            <a:ext cx="2566728" cy="480131"/>
          </a:xfrm>
          <a:prstGeom prst="rect">
            <a:avLst/>
          </a:prstGeom>
        </p:spPr>
        <p:txBody>
          <a:bodyPr wrap="none">
            <a:spAutoFit/>
          </a:bodyPr>
          <a:lstStyle/>
          <a:p>
            <a:pPr>
              <a:lnSpc>
                <a:spcPct val="90000"/>
              </a:lnSpc>
              <a:spcBef>
                <a:spcPct val="20000"/>
              </a:spcBef>
              <a:buClr>
                <a:schemeClr val="tx1"/>
              </a:buClr>
              <a:buSzPct val="70000"/>
              <a:buFont typeface="Wingdings" pitchFamily="2" charset="2"/>
              <a:buChar char="l"/>
            </a:pPr>
            <a:r>
              <a:rPr lang="en-US" altLang="zh-CN" sz="2800" b="1" dirty="0"/>
              <a:t>RPC</a:t>
            </a:r>
            <a:r>
              <a:rPr lang="zh-CN" altLang="en-US" sz="2800" b="1" dirty="0"/>
              <a:t>调用流程</a:t>
            </a:r>
            <a:endParaRPr lang="en-US" altLang="zh-CN" sz="2800" b="1" dirty="0"/>
          </a:p>
        </p:txBody>
      </p:sp>
      <p:sp>
        <p:nvSpPr>
          <p:cNvPr id="4" name="矩形 3"/>
          <p:cNvSpPr/>
          <p:nvPr/>
        </p:nvSpPr>
        <p:spPr>
          <a:xfrm>
            <a:off x="674325" y="1233169"/>
            <a:ext cx="11158918" cy="4031873"/>
          </a:xfrm>
          <a:prstGeom prst="rect">
            <a:avLst/>
          </a:prstGeom>
        </p:spPr>
        <p:txBody>
          <a:bodyPr wrap="square">
            <a:spAutoFit/>
          </a:bodyPr>
          <a:lstStyle/>
          <a:p>
            <a:r>
              <a:rPr lang="en-US" altLang="zh-CN" sz="2000" b="1" dirty="0">
                <a:latin typeface="Arial" pitchFamily="34" charset="0"/>
                <a:cs typeface="Arial" pitchFamily="34" charset="0"/>
              </a:rPr>
              <a:t>PRC</a:t>
            </a:r>
            <a:r>
              <a:rPr lang="zh-CN" altLang="en-US" sz="2000" b="1" dirty="0">
                <a:latin typeface="Arial" pitchFamily="34" charset="0"/>
                <a:cs typeface="Arial" pitchFamily="34" charset="0"/>
              </a:rPr>
              <a:t>调用流程说明</a:t>
            </a:r>
            <a:endParaRPr lang="en-US" altLang="zh-CN" sz="2000" b="1" dirty="0">
              <a:latin typeface="Arial" pitchFamily="34" charset="0"/>
              <a:cs typeface="Arial" pitchFamily="34" charset="0"/>
            </a:endParaRPr>
          </a:p>
          <a:p>
            <a:endParaRPr lang="en-US" altLang="zh-CN" sz="2000" b="1" dirty="0">
              <a:latin typeface="Arial" pitchFamily="34" charset="0"/>
              <a:cs typeface="Arial" pitchFamily="34" charset="0"/>
            </a:endParaRPr>
          </a:p>
          <a:p>
            <a:pPr marL="342900" indent="-342900">
              <a:buAutoNum type="arabicParenR"/>
            </a:pPr>
            <a:r>
              <a:rPr lang="zh-CN" altLang="en-US" b="1" dirty="0">
                <a:solidFill>
                  <a:srgbClr val="DA0000"/>
                </a:solidFill>
                <a:latin typeface="Arial" pitchFamily="34" charset="0"/>
                <a:cs typeface="Arial" pitchFamily="34" charset="0"/>
              </a:rPr>
              <a:t>服务消费方</a:t>
            </a:r>
            <a:r>
              <a:rPr lang="en-US" altLang="zh-CN" b="1" dirty="0">
                <a:solidFill>
                  <a:srgbClr val="DA0000"/>
                </a:solidFill>
                <a:latin typeface="Arial" pitchFamily="34" charset="0"/>
                <a:cs typeface="Arial" pitchFamily="34" charset="0"/>
              </a:rPr>
              <a:t>(client)</a:t>
            </a:r>
            <a:r>
              <a:rPr lang="zh-CN" altLang="en-US" dirty="0">
                <a:latin typeface="Arial" pitchFamily="34" charset="0"/>
                <a:cs typeface="Arial" pitchFamily="34" charset="0"/>
              </a:rPr>
              <a:t>以本地调用方式调用服务</a:t>
            </a:r>
            <a:endParaRPr lang="en-US" altLang="zh-CN" dirty="0">
              <a:latin typeface="Arial" pitchFamily="34" charset="0"/>
              <a:cs typeface="Arial" pitchFamily="34" charset="0"/>
            </a:endParaRPr>
          </a:p>
          <a:p>
            <a:pPr marL="342900" indent="-342900">
              <a:buAutoNum type="arabicParenR"/>
            </a:pPr>
            <a:r>
              <a:rPr lang="en-US" altLang="zh-CN" dirty="0">
                <a:latin typeface="Arial" pitchFamily="34" charset="0"/>
                <a:cs typeface="Arial" pitchFamily="34" charset="0"/>
              </a:rPr>
              <a:t>client stub </a:t>
            </a:r>
            <a:r>
              <a:rPr lang="zh-CN" altLang="en-US" dirty="0">
                <a:latin typeface="Arial" pitchFamily="34" charset="0"/>
                <a:cs typeface="Arial" pitchFamily="34" charset="0"/>
              </a:rPr>
              <a:t>接收到调用后负责将方法、参数等封装成能够进行网络传输的消息体</a:t>
            </a:r>
            <a:endParaRPr lang="en-US" altLang="zh-CN" dirty="0">
              <a:latin typeface="Arial" pitchFamily="34" charset="0"/>
              <a:cs typeface="Arial" pitchFamily="34" charset="0"/>
            </a:endParaRPr>
          </a:p>
          <a:p>
            <a:pPr marL="342900" indent="-342900">
              <a:buAutoNum type="arabicParenR"/>
            </a:pPr>
            <a:r>
              <a:rPr lang="en-US" altLang="zh-CN" dirty="0">
                <a:latin typeface="Arial" pitchFamily="34" charset="0"/>
                <a:cs typeface="Arial" pitchFamily="34" charset="0"/>
              </a:rPr>
              <a:t>client stub </a:t>
            </a:r>
            <a:r>
              <a:rPr lang="zh-CN" altLang="en-US" dirty="0">
                <a:latin typeface="Arial" pitchFamily="34" charset="0"/>
                <a:cs typeface="Arial" pitchFamily="34" charset="0"/>
              </a:rPr>
              <a:t>将消息进行编码并发送到服务端</a:t>
            </a:r>
            <a:endParaRPr lang="en-US" altLang="zh-CN" dirty="0">
              <a:latin typeface="Arial" pitchFamily="34" charset="0"/>
              <a:cs typeface="Arial" pitchFamily="34" charset="0"/>
            </a:endParaRPr>
          </a:p>
          <a:p>
            <a:pPr marL="342900" indent="-342900">
              <a:buAutoNum type="arabicParenR"/>
            </a:pPr>
            <a:r>
              <a:rPr lang="en-US" altLang="zh-CN" dirty="0">
                <a:latin typeface="Arial" pitchFamily="34" charset="0"/>
                <a:cs typeface="Arial" pitchFamily="34" charset="0"/>
              </a:rPr>
              <a:t>server stub </a:t>
            </a:r>
            <a:r>
              <a:rPr lang="zh-CN" altLang="en-US" dirty="0">
                <a:latin typeface="Arial" pitchFamily="34" charset="0"/>
                <a:cs typeface="Arial" pitchFamily="34" charset="0"/>
              </a:rPr>
              <a:t>收到消息后进行解码</a:t>
            </a:r>
            <a:endParaRPr lang="en-US" altLang="zh-CN" dirty="0">
              <a:latin typeface="Arial" pitchFamily="34" charset="0"/>
              <a:cs typeface="Arial" pitchFamily="34" charset="0"/>
            </a:endParaRPr>
          </a:p>
          <a:p>
            <a:pPr marL="342900" indent="-342900">
              <a:buAutoNum type="arabicParenR"/>
            </a:pPr>
            <a:r>
              <a:rPr lang="en-US" altLang="zh-CN" dirty="0">
                <a:latin typeface="Arial" pitchFamily="34" charset="0"/>
                <a:cs typeface="Arial" pitchFamily="34" charset="0"/>
              </a:rPr>
              <a:t>server stub </a:t>
            </a:r>
            <a:r>
              <a:rPr lang="zh-CN" altLang="en-US" dirty="0">
                <a:latin typeface="Arial" pitchFamily="34" charset="0"/>
                <a:cs typeface="Arial" pitchFamily="34" charset="0"/>
              </a:rPr>
              <a:t>根据解码结果调用本地的服务</a:t>
            </a:r>
            <a:endParaRPr lang="en-US" altLang="zh-CN" dirty="0">
              <a:latin typeface="Arial" pitchFamily="34" charset="0"/>
              <a:cs typeface="Arial" pitchFamily="34" charset="0"/>
            </a:endParaRPr>
          </a:p>
          <a:p>
            <a:pPr marL="342900" indent="-342900">
              <a:buAutoNum type="arabicParenR"/>
            </a:pPr>
            <a:r>
              <a:rPr lang="zh-CN" altLang="en-US" dirty="0">
                <a:latin typeface="Arial" pitchFamily="34" charset="0"/>
                <a:cs typeface="Arial" pitchFamily="34" charset="0"/>
              </a:rPr>
              <a:t>本地服务执行并将结果返回给 </a:t>
            </a:r>
            <a:r>
              <a:rPr lang="en-US" altLang="zh-CN" dirty="0">
                <a:latin typeface="Arial" pitchFamily="34" charset="0"/>
                <a:cs typeface="Arial" pitchFamily="34" charset="0"/>
              </a:rPr>
              <a:t>server stub</a:t>
            </a:r>
          </a:p>
          <a:p>
            <a:pPr marL="342900" indent="-342900">
              <a:buAutoNum type="arabicParenR"/>
            </a:pPr>
            <a:r>
              <a:rPr lang="en-US" altLang="zh-CN" dirty="0">
                <a:latin typeface="Arial" pitchFamily="34" charset="0"/>
                <a:cs typeface="Arial" pitchFamily="34" charset="0"/>
              </a:rPr>
              <a:t>server stub </a:t>
            </a:r>
            <a:r>
              <a:rPr lang="zh-CN" altLang="en-US" dirty="0">
                <a:latin typeface="Arial" pitchFamily="34" charset="0"/>
                <a:cs typeface="Arial" pitchFamily="34" charset="0"/>
              </a:rPr>
              <a:t>将返回导入结果进行编码并发送至消费方</a:t>
            </a:r>
            <a:endParaRPr lang="en-US" altLang="zh-CN" dirty="0">
              <a:latin typeface="Arial" pitchFamily="34" charset="0"/>
              <a:cs typeface="Arial" pitchFamily="34" charset="0"/>
            </a:endParaRPr>
          </a:p>
          <a:p>
            <a:pPr marL="342900" indent="-342900">
              <a:buAutoNum type="arabicParenR"/>
            </a:pPr>
            <a:r>
              <a:rPr lang="en-US" altLang="zh-CN" dirty="0">
                <a:latin typeface="Arial" pitchFamily="34" charset="0"/>
                <a:cs typeface="Arial" pitchFamily="34" charset="0"/>
              </a:rPr>
              <a:t>client stub </a:t>
            </a:r>
            <a:r>
              <a:rPr lang="zh-CN" altLang="en-US" dirty="0">
                <a:latin typeface="Arial" pitchFamily="34" charset="0"/>
                <a:cs typeface="Arial" pitchFamily="34" charset="0"/>
              </a:rPr>
              <a:t>接收到消息并进行解码</a:t>
            </a:r>
            <a:endParaRPr lang="en-US" altLang="zh-CN" dirty="0">
              <a:latin typeface="Arial" pitchFamily="34" charset="0"/>
              <a:cs typeface="Arial" pitchFamily="34" charset="0"/>
            </a:endParaRPr>
          </a:p>
          <a:p>
            <a:pPr marL="342900" indent="-342900">
              <a:buAutoNum type="arabicParenR"/>
            </a:pPr>
            <a:r>
              <a:rPr lang="zh-CN" altLang="en-US" b="1" dirty="0">
                <a:solidFill>
                  <a:srgbClr val="EA0000"/>
                </a:solidFill>
                <a:latin typeface="Arial" pitchFamily="34" charset="0"/>
                <a:cs typeface="Arial" pitchFamily="34" charset="0"/>
              </a:rPr>
              <a:t>服务消费方</a:t>
            </a:r>
            <a:r>
              <a:rPr lang="en-US" altLang="zh-CN" b="1" dirty="0">
                <a:solidFill>
                  <a:srgbClr val="EA0000"/>
                </a:solidFill>
                <a:latin typeface="Arial" pitchFamily="34" charset="0"/>
                <a:cs typeface="Arial" pitchFamily="34" charset="0"/>
              </a:rPr>
              <a:t>(client)</a:t>
            </a:r>
            <a:r>
              <a:rPr lang="zh-CN" altLang="en-US" b="1" dirty="0">
                <a:solidFill>
                  <a:srgbClr val="EA0000"/>
                </a:solidFill>
                <a:latin typeface="Arial" pitchFamily="34" charset="0"/>
                <a:cs typeface="Arial" pitchFamily="34" charset="0"/>
              </a:rPr>
              <a:t>得到结果</a:t>
            </a:r>
            <a:endParaRPr lang="en-US" altLang="zh-CN" b="1" dirty="0">
              <a:solidFill>
                <a:srgbClr val="EA0000"/>
              </a:solidFill>
              <a:latin typeface="Arial" pitchFamily="34" charset="0"/>
              <a:cs typeface="Arial" pitchFamily="34" charset="0"/>
            </a:endParaRPr>
          </a:p>
          <a:p>
            <a:endParaRPr lang="en-US" altLang="zh-CN" dirty="0">
              <a:latin typeface="Arial" pitchFamily="34" charset="0"/>
              <a:cs typeface="Arial" pitchFamily="34" charset="0"/>
            </a:endParaRPr>
          </a:p>
          <a:p>
            <a:r>
              <a:rPr lang="zh-CN" altLang="en-US" dirty="0">
                <a:latin typeface="Arial" pitchFamily="34" charset="0"/>
                <a:cs typeface="Arial" pitchFamily="34" charset="0"/>
              </a:rPr>
              <a:t>小结：</a:t>
            </a:r>
            <a:r>
              <a:rPr lang="en-US" altLang="zh-CN" dirty="0">
                <a:latin typeface="Arial" pitchFamily="34" charset="0"/>
                <a:cs typeface="Arial" pitchFamily="34" charset="0"/>
              </a:rPr>
              <a:t>RPC </a:t>
            </a:r>
            <a:r>
              <a:rPr lang="zh-CN" altLang="en-US" dirty="0">
                <a:latin typeface="Arial" pitchFamily="34" charset="0"/>
                <a:cs typeface="Arial" pitchFamily="34" charset="0"/>
              </a:rPr>
              <a:t>的目标就是将 </a:t>
            </a:r>
            <a:r>
              <a:rPr lang="en-US" altLang="zh-CN" dirty="0">
                <a:latin typeface="Arial" pitchFamily="34" charset="0"/>
                <a:cs typeface="Arial" pitchFamily="34" charset="0"/>
              </a:rPr>
              <a:t>2-8 </a:t>
            </a:r>
            <a:r>
              <a:rPr lang="zh-CN" altLang="en-US" dirty="0">
                <a:latin typeface="Arial" pitchFamily="34" charset="0"/>
                <a:cs typeface="Arial" pitchFamily="34" charset="0"/>
              </a:rPr>
              <a:t>这些步骤都封装起来，用户无需关心这些细节，可以像调用本地方法一样即可完成远程服务调用。</a:t>
            </a:r>
            <a:endParaRPr lang="en-US" altLang="zh-CN" dirty="0">
              <a:latin typeface="Arial" pitchFamily="34" charset="0"/>
              <a:cs typeface="Arial" pitchFamily="34" charset="0"/>
            </a:endParaRPr>
          </a:p>
        </p:txBody>
      </p:sp>
    </p:spTree>
    <p:extLst>
      <p:ext uri="{BB962C8B-B14F-4D97-AF65-F5344CB8AC3E}">
        <p14:creationId xmlns:p14="http://schemas.microsoft.com/office/powerpoint/2010/main" val="18458104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 xmlns:a16="http://schemas.microsoft.com/office/drawing/2014/main" id="{5D08A8E3-D12B-4367-BE51-4CA9F45D6BDE}"/>
              </a:ext>
            </a:extLst>
          </p:cNvPr>
          <p:cNvSpPr>
            <a:spLocks noGrp="1"/>
          </p:cNvSpPr>
          <p:nvPr>
            <p:ph type="sldNum" sz="quarter" idx="12"/>
          </p:nvPr>
        </p:nvSpPr>
        <p:spPr/>
        <p:txBody>
          <a:bodyPr/>
          <a:lstStyle/>
          <a:p>
            <a:fld id="{791C74C5-49C3-4B91-9805-E5C47E5A7A90}" type="slidenum">
              <a:rPr lang="zh-CN" altLang="en-US" smtClean="0"/>
              <a:t>44</a:t>
            </a:fld>
            <a:endParaRPr lang="zh-CN" altLang="en-US" dirty="0"/>
          </a:p>
        </p:txBody>
      </p:sp>
      <p:sp>
        <p:nvSpPr>
          <p:cNvPr id="7" name="矩形 6"/>
          <p:cNvSpPr/>
          <p:nvPr/>
        </p:nvSpPr>
        <p:spPr>
          <a:xfrm>
            <a:off x="669349" y="514782"/>
            <a:ext cx="4027064" cy="523220"/>
          </a:xfrm>
          <a:prstGeom prst="rect">
            <a:avLst/>
          </a:prstGeom>
        </p:spPr>
        <p:txBody>
          <a:bodyPr wrap="none">
            <a:spAutoFit/>
          </a:bodyPr>
          <a:lstStyle/>
          <a:p>
            <a:r>
              <a:rPr lang="zh-CN" altLang="en-US"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基于</a:t>
            </a:r>
            <a:r>
              <a:rPr lang="en-US" altLang="zh-CN" sz="2800" b="1" dirty="0" err="1"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Netty</a:t>
            </a:r>
            <a:r>
              <a:rPr lang="zh-CN" altLang="en-US"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实现的</a:t>
            </a:r>
            <a:r>
              <a:rPr lang="en-US" altLang="zh-CN" sz="2800" b="1" dirty="0" err="1"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Dubbo</a:t>
            </a:r>
            <a:endParaRPr lang="zh-CN" altLang="en-US" sz="2800" b="1" dirty="0">
              <a:solidFill>
                <a:schemeClr val="accent1">
                  <a:lumMod val="75000"/>
                </a:schemeClr>
              </a:solidFill>
              <a:effectLst>
                <a:outerShdw blurRad="38100" dist="38100" dir="2700000" algn="tl">
                  <a:srgbClr val="000000">
                    <a:alpha val="43137"/>
                  </a:srgbClr>
                </a:outerShdw>
              </a:effectLst>
              <a:ea typeface="宋体" panose="02010600030101010101" pitchFamily="2" charset="-122"/>
            </a:endParaRPr>
          </a:p>
        </p:txBody>
      </p:sp>
      <p:sp>
        <p:nvSpPr>
          <p:cNvPr id="8" name="TextBox 7"/>
          <p:cNvSpPr txBox="1"/>
          <p:nvPr/>
        </p:nvSpPr>
        <p:spPr>
          <a:xfrm>
            <a:off x="669349" y="1337960"/>
            <a:ext cx="11521103" cy="2308324"/>
          </a:xfrm>
          <a:prstGeom prst="rect">
            <a:avLst/>
          </a:prstGeom>
          <a:noFill/>
        </p:spPr>
        <p:txBody>
          <a:bodyPr wrap="none" rtlCol="0">
            <a:spAutoFit/>
          </a:bodyPr>
          <a:lstStyle/>
          <a:p>
            <a:r>
              <a:rPr lang="zh-CN" altLang="en-US" dirty="0" smtClean="0"/>
              <a:t>以</a:t>
            </a:r>
            <a:r>
              <a:rPr lang="en-US" altLang="zh-CN" dirty="0" err="1" smtClean="0"/>
              <a:t>Dubbo</a:t>
            </a:r>
            <a:r>
              <a:rPr lang="zh-CN" altLang="en-US" dirty="0" smtClean="0"/>
              <a:t>为例，</a:t>
            </a:r>
            <a:r>
              <a:rPr lang="en-US" altLang="zh-CN" dirty="0" err="1" smtClean="0"/>
              <a:t>dubbo</a:t>
            </a:r>
            <a:r>
              <a:rPr lang="zh-CN" altLang="en-US" dirty="0" smtClean="0"/>
              <a:t>是基于</a:t>
            </a:r>
            <a:r>
              <a:rPr lang="en-US" altLang="zh-CN" dirty="0" err="1" smtClean="0"/>
              <a:t>Netty</a:t>
            </a:r>
            <a:r>
              <a:rPr lang="zh-CN" altLang="en-US" dirty="0" smtClean="0"/>
              <a:t>实现的高性能分布式</a:t>
            </a:r>
            <a:r>
              <a:rPr lang="en-US" altLang="zh-CN" dirty="0" smtClean="0"/>
              <a:t>RPC</a:t>
            </a:r>
            <a:r>
              <a:rPr lang="zh-CN" altLang="en-US" dirty="0" smtClean="0"/>
              <a:t>服务框架，以下查阅了一些关于</a:t>
            </a:r>
            <a:r>
              <a:rPr lang="en-US" altLang="zh-CN" dirty="0" err="1" smtClean="0"/>
              <a:t>Dubbo</a:t>
            </a:r>
            <a:r>
              <a:rPr lang="zh-CN" altLang="en-US" dirty="0" smtClean="0"/>
              <a:t>背景和简介，</a:t>
            </a:r>
            <a:endParaRPr lang="en-US" altLang="zh-CN" dirty="0" smtClean="0"/>
          </a:p>
          <a:p>
            <a:r>
              <a:rPr lang="zh-CN" altLang="en-US" dirty="0" smtClean="0"/>
              <a:t>如果有兴趣可做了解。</a:t>
            </a:r>
            <a:r>
              <a:rPr lang="en-US" altLang="zh-CN" dirty="0" err="1" smtClean="0"/>
              <a:t>Dubbo</a:t>
            </a:r>
            <a:r>
              <a:rPr lang="zh-CN" altLang="en-US" dirty="0" smtClean="0"/>
              <a:t>起于阿里系电商系统，因此我们可以参考电商系统演进之路：</a:t>
            </a:r>
            <a:endParaRPr lang="en-US" altLang="zh-CN" dirty="0" smtClean="0"/>
          </a:p>
          <a:p>
            <a:endParaRPr lang="en-US" altLang="zh-CN" dirty="0" smtClean="0"/>
          </a:p>
          <a:p>
            <a:r>
              <a:rPr lang="en-US" altLang="zh-CN" dirty="0" smtClean="0"/>
              <a:t>1.</a:t>
            </a:r>
            <a:r>
              <a:rPr lang="zh-CN" altLang="en-US" dirty="0" smtClean="0"/>
              <a:t>单一应用框架（</a:t>
            </a:r>
            <a:r>
              <a:rPr lang="en-US" altLang="zh-CN" dirty="0" smtClean="0"/>
              <a:t>ORM</a:t>
            </a:r>
            <a:r>
              <a:rPr lang="zh-CN" altLang="en-US" dirty="0" smtClean="0"/>
              <a:t>）</a:t>
            </a:r>
            <a:endParaRPr lang="en-US" altLang="zh-CN" dirty="0" smtClean="0"/>
          </a:p>
          <a:p>
            <a:r>
              <a:rPr lang="zh-CN" altLang="en-US" dirty="0" smtClean="0"/>
              <a:t>当网络流程很小时，只需要一个应用，将所有功能都部署在一台服务器上，以减少部署节点和成本。</a:t>
            </a:r>
            <a:endParaRPr lang="en-US" altLang="zh-CN" dirty="0" smtClean="0"/>
          </a:p>
          <a:p>
            <a:r>
              <a:rPr lang="zh-CN" altLang="en-US" dirty="0" smtClean="0"/>
              <a:t>缺点：单一的系统架构，使得后续开发中，系统越发庞大复杂，占用资源也越来越多，而且随着流量的</a:t>
            </a:r>
            <a:endParaRPr lang="en-US" altLang="zh-CN" dirty="0" smtClean="0"/>
          </a:p>
          <a:p>
            <a:r>
              <a:rPr lang="zh-CN" altLang="en-US" dirty="0" smtClean="0"/>
              <a:t>增加越来越难以维护。</a:t>
            </a:r>
            <a:endParaRPr lang="en-US" altLang="zh-CN" dirty="0" smtClean="0"/>
          </a:p>
          <a:p>
            <a:endParaRPr lang="zh-CN"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290" y="3199382"/>
            <a:ext cx="3691890" cy="2636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8591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45</a:t>
            </a:fld>
            <a:endParaRPr lang="zh-CN" altLang="en-US" dirty="0"/>
          </a:p>
        </p:txBody>
      </p:sp>
      <p:sp>
        <p:nvSpPr>
          <p:cNvPr id="5" name="TextBox 4"/>
          <p:cNvSpPr txBox="1"/>
          <p:nvPr/>
        </p:nvSpPr>
        <p:spPr>
          <a:xfrm>
            <a:off x="1181100" y="1257776"/>
            <a:ext cx="3413760" cy="369332"/>
          </a:xfrm>
          <a:prstGeom prst="rect">
            <a:avLst/>
          </a:prstGeom>
          <a:noFill/>
        </p:spPr>
        <p:txBody>
          <a:bodyPr wrap="square" rtlCol="0">
            <a:spAutoFit/>
          </a:bodyPr>
          <a:lstStyle/>
          <a:p>
            <a:r>
              <a:rPr lang="en-US" altLang="zh-CN" dirty="0" smtClean="0"/>
              <a:t>2.</a:t>
            </a:r>
            <a:r>
              <a:rPr lang="zh-CN" altLang="en-US" dirty="0" smtClean="0"/>
              <a:t>垂直应用框架（</a:t>
            </a:r>
            <a:r>
              <a:rPr lang="en-US" altLang="zh-CN" dirty="0" smtClean="0"/>
              <a:t>MVC</a:t>
            </a:r>
            <a:r>
              <a:rPr lang="zh-CN" altLang="en-US" dirty="0" smtClean="0"/>
              <a:t>）</a:t>
            </a:r>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460" y="1686679"/>
            <a:ext cx="3260408" cy="2210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394460" y="4053840"/>
            <a:ext cx="9060180" cy="2308324"/>
          </a:xfrm>
          <a:prstGeom prst="rect">
            <a:avLst/>
          </a:prstGeom>
          <a:noFill/>
        </p:spPr>
        <p:txBody>
          <a:bodyPr wrap="square" rtlCol="0">
            <a:spAutoFit/>
          </a:bodyPr>
          <a:lstStyle/>
          <a:p>
            <a:r>
              <a:rPr lang="zh-CN" altLang="en-US" dirty="0"/>
              <a:t>垂直应用架构解决了单一应用架构所面临的扩容问题，流量能够分散到各个子系统当中，且系统的体积可控，一定程度上降低了开发人员之间协同以及维护的成本，提升了开发效率</a:t>
            </a:r>
            <a:r>
              <a:rPr lang="zh-CN" altLang="en-US" dirty="0" smtClean="0"/>
              <a:t>。</a:t>
            </a:r>
            <a:endParaRPr lang="en-US" altLang="zh-CN" dirty="0" smtClean="0"/>
          </a:p>
          <a:p>
            <a:endParaRPr lang="en-US" altLang="zh-CN" dirty="0" smtClean="0"/>
          </a:p>
          <a:p>
            <a:r>
              <a:rPr lang="zh-CN" altLang="en-US" dirty="0"/>
              <a:t>当访问量逐渐增大，单一应用增加机器带来的加速度越来越小，将应用拆成互不相干的几个应用，以提升效率</a:t>
            </a:r>
            <a:r>
              <a:rPr lang="zh-CN" altLang="en-US" dirty="0" smtClean="0"/>
              <a:t>。此时</a:t>
            </a:r>
            <a:r>
              <a:rPr lang="zh-CN" altLang="en-US" dirty="0"/>
              <a:t>，用于加速前端页面开发的 </a:t>
            </a:r>
            <a:r>
              <a:rPr lang="en-US" altLang="zh-CN" dirty="0"/>
              <a:t>Web</a:t>
            </a:r>
            <a:r>
              <a:rPr lang="zh-CN" altLang="en-US" dirty="0"/>
              <a:t>框架</a:t>
            </a:r>
            <a:r>
              <a:rPr lang="en-US" altLang="zh-CN" dirty="0"/>
              <a:t>(MVC) </a:t>
            </a:r>
            <a:r>
              <a:rPr lang="zh-CN" altLang="en-US" dirty="0"/>
              <a:t>是关键。</a:t>
            </a:r>
          </a:p>
          <a:p>
            <a:r>
              <a:rPr lang="zh-CN" altLang="en-US" dirty="0"/>
              <a:t/>
            </a:r>
            <a:br>
              <a:rPr lang="zh-CN" altLang="en-US" dirty="0"/>
            </a:br>
            <a:r>
              <a:rPr lang="zh-CN" altLang="en-US" b="1" dirty="0"/>
              <a:t>缺点</a:t>
            </a:r>
            <a:r>
              <a:rPr lang="zh-CN" altLang="en-US" dirty="0"/>
              <a:t>：但是在垂直架构中相同逻辑代码需要不断的复制，不能复用。</a:t>
            </a:r>
          </a:p>
        </p:txBody>
      </p:sp>
    </p:spTree>
    <p:extLst>
      <p:ext uri="{BB962C8B-B14F-4D97-AF65-F5344CB8AC3E}">
        <p14:creationId xmlns:p14="http://schemas.microsoft.com/office/powerpoint/2010/main" val="4018907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46</a:t>
            </a:fld>
            <a:endParaRPr lang="zh-CN" altLang="en-US" dirty="0"/>
          </a:p>
        </p:txBody>
      </p:sp>
      <p:sp>
        <p:nvSpPr>
          <p:cNvPr id="3" name="矩形 2"/>
          <p:cNvSpPr/>
          <p:nvPr/>
        </p:nvSpPr>
        <p:spPr>
          <a:xfrm>
            <a:off x="905133" y="1186934"/>
            <a:ext cx="2634054" cy="369332"/>
          </a:xfrm>
          <a:prstGeom prst="rect">
            <a:avLst/>
          </a:prstGeom>
        </p:spPr>
        <p:txBody>
          <a:bodyPr wrap="none">
            <a:spAutoFit/>
          </a:bodyPr>
          <a:lstStyle/>
          <a:p>
            <a:r>
              <a:rPr lang="en-US" altLang="zh-CN" dirty="0" smtClean="0"/>
              <a:t>3.</a:t>
            </a:r>
            <a:r>
              <a:rPr lang="zh-CN" altLang="en-US" dirty="0" smtClean="0"/>
              <a:t>分布式</a:t>
            </a:r>
            <a:r>
              <a:rPr lang="zh-CN" altLang="en-US" dirty="0"/>
              <a:t>应用架构</a:t>
            </a:r>
            <a:r>
              <a:rPr lang="en-US" altLang="zh-CN" dirty="0"/>
              <a:t>(RPC)</a:t>
            </a:r>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439" y="1556265"/>
            <a:ext cx="3689033" cy="282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234438" y="4529435"/>
            <a:ext cx="7429501" cy="1200329"/>
          </a:xfrm>
          <a:prstGeom prst="rect">
            <a:avLst/>
          </a:prstGeom>
        </p:spPr>
        <p:txBody>
          <a:bodyPr wrap="square">
            <a:spAutoFit/>
          </a:bodyPr>
          <a:lstStyle/>
          <a:p>
            <a:r>
              <a:rPr lang="zh-CN" altLang="en-US" dirty="0"/>
              <a:t>当垂直应用越来越多，应用之间交互不可避免，将核心业务抽取出来，作为独立的服务，逐渐形成稳定的</a:t>
            </a:r>
            <a:r>
              <a:rPr lang="zh-CN" altLang="en-US" dirty="0" smtClean="0"/>
              <a:t>服务中心，使</a:t>
            </a:r>
            <a:r>
              <a:rPr lang="zh-CN" altLang="en-US" dirty="0"/>
              <a:t>前端应用能更快速的响应多变的市场需求。</a:t>
            </a:r>
            <a:br>
              <a:rPr lang="zh-CN" altLang="en-US" dirty="0"/>
            </a:br>
            <a:r>
              <a:rPr lang="zh-CN" altLang="en-US" dirty="0"/>
              <a:t>此时，用于提高业务复用及整合的 分布式服务框架</a:t>
            </a:r>
            <a:r>
              <a:rPr lang="en-US" altLang="zh-CN" dirty="0"/>
              <a:t>(RPC) </a:t>
            </a:r>
            <a:r>
              <a:rPr lang="zh-CN" altLang="en-US" dirty="0"/>
              <a:t>是</a:t>
            </a:r>
            <a:r>
              <a:rPr lang="zh-CN" altLang="en-US" dirty="0" smtClean="0"/>
              <a:t>关键。</a:t>
            </a:r>
            <a:endParaRPr lang="zh-CN" altLang="en-US" dirty="0"/>
          </a:p>
        </p:txBody>
      </p:sp>
    </p:spTree>
    <p:extLst>
      <p:ext uri="{BB962C8B-B14F-4D97-AF65-F5344CB8AC3E}">
        <p14:creationId xmlns:p14="http://schemas.microsoft.com/office/powerpoint/2010/main" val="29029895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47</a:t>
            </a:fld>
            <a:endParaRPr lang="zh-CN" altLang="en-US" dirty="0"/>
          </a:p>
        </p:txBody>
      </p:sp>
      <p:sp>
        <p:nvSpPr>
          <p:cNvPr id="3" name="矩形 2"/>
          <p:cNvSpPr/>
          <p:nvPr/>
        </p:nvSpPr>
        <p:spPr>
          <a:xfrm>
            <a:off x="876300" y="1208455"/>
            <a:ext cx="2910840" cy="646331"/>
          </a:xfrm>
          <a:prstGeom prst="rect">
            <a:avLst/>
          </a:prstGeom>
        </p:spPr>
        <p:txBody>
          <a:bodyPr wrap="square">
            <a:spAutoFit/>
          </a:bodyPr>
          <a:lstStyle/>
          <a:p>
            <a:r>
              <a:rPr lang="en-US" altLang="zh-CN" dirty="0" smtClean="0"/>
              <a:t>4.</a:t>
            </a:r>
            <a:r>
              <a:rPr lang="zh-CN" altLang="en-US" dirty="0" smtClean="0"/>
              <a:t>流动</a:t>
            </a:r>
            <a:r>
              <a:rPr lang="zh-CN" altLang="en-US" dirty="0"/>
              <a:t>计算架构</a:t>
            </a:r>
            <a:r>
              <a:rPr lang="en-US" altLang="zh-CN" dirty="0"/>
              <a:t>(SOA)</a:t>
            </a:r>
            <a:r>
              <a:rPr lang="zh-CN" altLang="en-US" dirty="0"/>
              <a:t/>
            </a:r>
            <a:br>
              <a:rPr lang="zh-CN" altLang="en-US" dirty="0"/>
            </a:br>
            <a:endParaRPr lang="zh-CN" altLang="en-US" dirty="0"/>
          </a:p>
        </p:txBody>
      </p:sp>
      <p:sp>
        <p:nvSpPr>
          <p:cNvPr id="4" name="矩形 3"/>
          <p:cNvSpPr/>
          <p:nvPr/>
        </p:nvSpPr>
        <p:spPr>
          <a:xfrm>
            <a:off x="1242060" y="2529145"/>
            <a:ext cx="9677986" cy="4524315"/>
          </a:xfrm>
          <a:prstGeom prst="rect">
            <a:avLst/>
          </a:prstGeom>
        </p:spPr>
        <p:txBody>
          <a:bodyPr wrap="square">
            <a:spAutoFit/>
          </a:bodyPr>
          <a:lstStyle/>
          <a:p>
            <a:r>
              <a:rPr lang="zh-CN" altLang="en-US" dirty="0"/>
              <a:t>随着服务化的进一步发展，服务越来越多，服务之间的调用和依赖关系也越来越复杂，诞生了面向服务的架构体系</a:t>
            </a:r>
            <a:r>
              <a:rPr lang="en-US" altLang="zh-CN" dirty="0"/>
              <a:t>(SOA)</a:t>
            </a:r>
            <a:r>
              <a:rPr lang="zh-CN" altLang="en-US" dirty="0"/>
              <a:t>，也因此衍生出了一系列相应的技术，如对服务提供、服务调用、连接处理、通信协议、序列化方式、服务发现、服务路由、日志输出等行为进行封装的服务</a:t>
            </a:r>
            <a:r>
              <a:rPr lang="zh-CN" altLang="en-US" dirty="0" smtClean="0"/>
              <a:t>框架。</a:t>
            </a:r>
            <a:endParaRPr lang="en-US" altLang="zh-CN" dirty="0" smtClean="0"/>
          </a:p>
          <a:p>
            <a:endParaRPr lang="en-US" altLang="zh-CN" dirty="0"/>
          </a:p>
          <a:p>
            <a:r>
              <a:rPr lang="en-US" altLang="zh-CN" dirty="0" smtClean="0"/>
              <a:t>SOA</a:t>
            </a:r>
            <a:r>
              <a:rPr lang="zh-CN" altLang="en-US" dirty="0" smtClean="0"/>
              <a:t>是</a:t>
            </a:r>
            <a:r>
              <a:rPr lang="zh-CN" altLang="en-US" dirty="0"/>
              <a:t>一种思想，一种方法论，一种分布式的服务架构。</a:t>
            </a:r>
            <a:r>
              <a:rPr lang="en-US" altLang="zh-CN" dirty="0"/>
              <a:t>SOA</a:t>
            </a:r>
            <a:r>
              <a:rPr lang="zh-CN" altLang="en-US" dirty="0"/>
              <a:t>解决多服务凌乱问题，</a:t>
            </a:r>
            <a:r>
              <a:rPr lang="en-US" altLang="zh-CN" dirty="0"/>
              <a:t>SOA</a:t>
            </a:r>
            <a:r>
              <a:rPr lang="zh-CN" altLang="en-US" dirty="0"/>
              <a:t>架构解决数据服务的复杂程度，同时</a:t>
            </a:r>
            <a:r>
              <a:rPr lang="en-US" altLang="zh-CN" dirty="0"/>
              <a:t>SOA</a:t>
            </a:r>
            <a:r>
              <a:rPr lang="zh-CN" altLang="en-US" dirty="0"/>
              <a:t>又有一个名字，叫做服务</a:t>
            </a:r>
            <a:r>
              <a:rPr lang="zh-CN" altLang="en-US" dirty="0" smtClean="0"/>
              <a:t>治理</a:t>
            </a:r>
            <a:r>
              <a:rPr lang="en-US" altLang="zh-CN" dirty="0" smtClean="0"/>
              <a:t>.</a:t>
            </a:r>
          </a:p>
          <a:p>
            <a:endParaRPr lang="en-US" altLang="zh-CN" dirty="0"/>
          </a:p>
          <a:p>
            <a:r>
              <a:rPr lang="zh-CN" altLang="en-US" dirty="0"/>
              <a:t>当服务越来越多，容量的评估，小服务资源的浪费等问题逐渐显现，此时需增加一个调度中心基于访问压力实时管理集群容量，提高集群利用率。</a:t>
            </a:r>
            <a:br>
              <a:rPr lang="zh-CN" altLang="en-US" dirty="0"/>
            </a:br>
            <a:r>
              <a:rPr lang="zh-CN" altLang="en-US" dirty="0"/>
              <a:t>此时，用于提高机器利用率的</a:t>
            </a:r>
            <a:r>
              <a:rPr lang="en-US" altLang="zh-CN" dirty="0"/>
              <a:t>SOA</a:t>
            </a:r>
            <a:r>
              <a:rPr lang="zh-CN" altLang="en-US" dirty="0"/>
              <a:t>服务治理方案是关键</a:t>
            </a:r>
            <a:r>
              <a:rPr lang="zh-CN" altLang="en-US" dirty="0" smtClean="0"/>
              <a:t>。</a:t>
            </a:r>
            <a:endParaRPr lang="en-US" altLang="zh-CN" dirty="0" smtClean="0"/>
          </a:p>
          <a:p>
            <a:r>
              <a:rPr lang="en-US" altLang="zh-CN" dirty="0" err="1"/>
              <a:t>Dubbo</a:t>
            </a:r>
            <a:r>
              <a:rPr lang="zh-CN" altLang="en-US" dirty="0"/>
              <a:t>就是</a:t>
            </a:r>
            <a:r>
              <a:rPr lang="en-US" altLang="zh-CN" dirty="0"/>
              <a:t>SOA</a:t>
            </a:r>
            <a:r>
              <a:rPr lang="zh-CN" altLang="en-US" dirty="0"/>
              <a:t>服务治理方案的核心框架。</a:t>
            </a:r>
          </a:p>
          <a:p>
            <a:r>
              <a:rPr lang="zh-CN" altLang="en-US" dirty="0"/>
              <a:t>总结：</a:t>
            </a:r>
            <a:r>
              <a:rPr lang="en-US" altLang="zh-CN" dirty="0" err="1"/>
              <a:t>dubbo</a:t>
            </a:r>
            <a:r>
              <a:rPr lang="zh-CN" altLang="en-US" dirty="0"/>
              <a:t>不仅可以对服务进行治理，而且还可以对服务进行调用。</a:t>
            </a:r>
          </a:p>
          <a:p>
            <a:r>
              <a:rPr lang="zh-CN" altLang="en-US" dirty="0"/>
              <a:t/>
            </a:r>
            <a:br>
              <a:rPr lang="zh-CN" altLang="en-US" dirty="0"/>
            </a:br>
            <a:r>
              <a:rPr lang="zh-CN" altLang="en-US" dirty="0"/>
              <a:t/>
            </a:r>
            <a:br>
              <a:rPr lang="zh-CN" altLang="en-US" dirty="0"/>
            </a:br>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540" y="1977171"/>
            <a:ext cx="10277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92465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48</a:t>
            </a:fld>
            <a:endParaRPr lang="zh-CN" altLang="en-US" dirty="0"/>
          </a:p>
        </p:txBody>
      </p:sp>
      <p:pic>
        <p:nvPicPr>
          <p:cNvPr id="11266" name="Picture 2" descr="https://img-blog.csdnimg.cn/2020082021174911.png?x-oss-process=image/watermark,type_ZmFuZ3poZW5naGVpdGk,shadow_10,text_aHR0cHM6Ly9ibG9nLmNzZG4ubmV0L3FxXzI3NDY3NDM5,size_16,color_FFFFFF,t_70#pic_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301" y="824267"/>
            <a:ext cx="10032615" cy="4832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8051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49</a:t>
            </a:fld>
            <a:endParaRPr lang="zh-CN" altLang="en-US" dirty="0"/>
          </a:p>
        </p:txBody>
      </p:sp>
      <p:sp>
        <p:nvSpPr>
          <p:cNvPr id="3" name="矩形 2"/>
          <p:cNvSpPr/>
          <p:nvPr/>
        </p:nvSpPr>
        <p:spPr>
          <a:xfrm>
            <a:off x="1116623" y="1166843"/>
            <a:ext cx="9873762" cy="3416320"/>
          </a:xfrm>
          <a:prstGeom prst="rect">
            <a:avLst/>
          </a:prstGeom>
        </p:spPr>
        <p:txBody>
          <a:bodyPr wrap="square">
            <a:spAutoFit/>
          </a:bodyPr>
          <a:lstStyle/>
          <a:p>
            <a:r>
              <a:rPr lang="en-US" altLang="zh-CN" dirty="0"/>
              <a:t>2</a:t>
            </a:r>
            <a:r>
              <a:rPr lang="zh-CN" altLang="en-US" dirty="0"/>
              <a:t>：架构优点</a:t>
            </a:r>
            <a:r>
              <a:rPr lang="zh-CN" altLang="en-US" dirty="0" smtClean="0"/>
              <a:t>：</a:t>
            </a:r>
            <a:endParaRPr lang="en-US" altLang="zh-CN" dirty="0" smtClean="0"/>
          </a:p>
          <a:p>
            <a:r>
              <a:rPr lang="zh-CN" altLang="en-US" dirty="0" smtClean="0"/>
              <a:t>（</a:t>
            </a:r>
            <a:r>
              <a:rPr lang="en-US" altLang="zh-CN" dirty="0"/>
              <a:t>1</a:t>
            </a:r>
            <a:r>
              <a:rPr lang="zh-CN" altLang="en-US" dirty="0"/>
              <a:t>）业务代码完全解耦，并可实现</a:t>
            </a:r>
            <a:r>
              <a:rPr lang="zh-CN" altLang="en-US" dirty="0" smtClean="0"/>
              <a:t>通用</a:t>
            </a:r>
            <a:endParaRPr lang="en-US" altLang="zh-CN" dirty="0" smtClean="0"/>
          </a:p>
          <a:p>
            <a:r>
              <a:rPr lang="zh-CN" altLang="en-US" dirty="0" smtClean="0"/>
              <a:t>（</a:t>
            </a:r>
            <a:r>
              <a:rPr lang="en-US" altLang="zh-CN" dirty="0"/>
              <a:t>2</a:t>
            </a:r>
            <a:r>
              <a:rPr lang="zh-CN" altLang="en-US" dirty="0"/>
              <a:t>）维护成本易于拓展（修改一个功能，可以直接修改一个项目，单独部署</a:t>
            </a:r>
            <a:r>
              <a:rPr lang="zh-CN" altLang="en-US" dirty="0" smtClean="0"/>
              <a:t>）</a:t>
            </a:r>
            <a:endParaRPr lang="en-US" altLang="zh-CN" dirty="0" smtClean="0"/>
          </a:p>
          <a:p>
            <a:r>
              <a:rPr lang="zh-CN" altLang="en-US" dirty="0" smtClean="0"/>
              <a:t>（</a:t>
            </a:r>
            <a:r>
              <a:rPr lang="en-US" altLang="zh-CN" dirty="0"/>
              <a:t>3</a:t>
            </a:r>
            <a:r>
              <a:rPr lang="zh-CN" altLang="en-US" dirty="0"/>
              <a:t>）并发量大易于解决（搭建集群</a:t>
            </a:r>
            <a:r>
              <a:rPr lang="zh-CN" altLang="en-US" dirty="0" smtClean="0"/>
              <a:t>）</a:t>
            </a:r>
            <a:endParaRPr lang="en-US" altLang="zh-CN" dirty="0" smtClean="0"/>
          </a:p>
          <a:p>
            <a:r>
              <a:rPr lang="zh-CN" altLang="en-US" dirty="0" smtClean="0"/>
              <a:t>（</a:t>
            </a:r>
            <a:r>
              <a:rPr lang="en-US" altLang="zh-CN" dirty="0"/>
              <a:t>4</a:t>
            </a:r>
            <a:r>
              <a:rPr lang="zh-CN" altLang="en-US" dirty="0"/>
              <a:t>）技术栈完全扩展（不同的系统可以用不同的编程语言编写）</a:t>
            </a:r>
            <a:r>
              <a:rPr lang="zh-CN" altLang="en-US" dirty="0" smtClean="0"/>
              <a:t>。</a:t>
            </a:r>
            <a:endParaRPr lang="en-US" altLang="zh-CN" dirty="0" smtClean="0"/>
          </a:p>
          <a:p>
            <a:r>
              <a:rPr lang="zh-CN" altLang="en-US" dirty="0" smtClean="0"/>
              <a:t>（</a:t>
            </a:r>
            <a:r>
              <a:rPr lang="en-US" altLang="zh-CN" dirty="0" smtClean="0"/>
              <a:t>5</a:t>
            </a:r>
            <a:r>
              <a:rPr lang="zh-CN" altLang="en-US" dirty="0" smtClean="0"/>
              <a:t>）框架</a:t>
            </a:r>
            <a:r>
              <a:rPr lang="zh-CN" altLang="en-US" dirty="0"/>
              <a:t>实现了服务治理，不去担心集群的使用情况</a:t>
            </a:r>
            <a:r>
              <a:rPr lang="en-US" altLang="zh-CN" dirty="0"/>
              <a:t>(</a:t>
            </a:r>
            <a:r>
              <a:rPr lang="zh-CN" altLang="en-US" dirty="0"/>
              <a:t>失败会尝试其它服务</a:t>
            </a:r>
            <a:r>
              <a:rPr lang="en-US" altLang="zh-CN" dirty="0" smtClean="0"/>
              <a:t>…)</a:t>
            </a:r>
          </a:p>
          <a:p>
            <a:endParaRPr lang="en-US" altLang="zh-CN" dirty="0"/>
          </a:p>
          <a:p>
            <a:endParaRPr lang="en-US" altLang="zh-CN" dirty="0" smtClean="0"/>
          </a:p>
          <a:p>
            <a:r>
              <a:rPr lang="en-US" altLang="zh-CN" dirty="0" smtClean="0"/>
              <a:t>3</a:t>
            </a:r>
            <a:r>
              <a:rPr lang="zh-CN" altLang="en-US" dirty="0"/>
              <a:t>：架构缺点</a:t>
            </a:r>
            <a:r>
              <a:rPr lang="zh-CN" altLang="en-US" dirty="0" smtClean="0"/>
              <a:t>：</a:t>
            </a:r>
            <a:endParaRPr lang="en-US" altLang="zh-CN" dirty="0"/>
          </a:p>
          <a:p>
            <a:r>
              <a:rPr lang="zh-CN" altLang="en-US" dirty="0" smtClean="0"/>
              <a:t>（</a:t>
            </a:r>
            <a:r>
              <a:rPr lang="en-US" altLang="zh-CN" dirty="0" smtClean="0"/>
              <a:t>1</a:t>
            </a:r>
            <a:r>
              <a:rPr lang="zh-CN" altLang="en-US" dirty="0" smtClean="0"/>
              <a:t>）组织</a:t>
            </a:r>
            <a:r>
              <a:rPr lang="zh-CN" altLang="en-US" dirty="0"/>
              <a:t>结构的改变、组织权力结构的改变、业务面临的新挑战、</a:t>
            </a:r>
            <a:r>
              <a:rPr lang="en-US" altLang="zh-CN" dirty="0"/>
              <a:t>IT</a:t>
            </a:r>
            <a:r>
              <a:rPr lang="zh-CN" altLang="en-US" dirty="0"/>
              <a:t>变得简单之前会越来越复杂、没有数据视图、监控复杂性、技术不匹配</a:t>
            </a:r>
            <a:r>
              <a:rPr lang="zh-CN" altLang="en-US" dirty="0" smtClean="0"/>
              <a:t>。</a:t>
            </a:r>
            <a:endParaRPr lang="en-US" altLang="zh-CN" dirty="0" smtClean="0"/>
          </a:p>
          <a:p>
            <a:r>
              <a:rPr lang="zh-CN" altLang="en-US" dirty="0" smtClean="0"/>
              <a:t>（</a:t>
            </a:r>
            <a:r>
              <a:rPr lang="en-US" altLang="zh-CN" dirty="0" smtClean="0"/>
              <a:t>2</a:t>
            </a:r>
            <a:r>
              <a:rPr lang="zh-CN" altLang="en-US" dirty="0" smtClean="0"/>
              <a:t>）</a:t>
            </a:r>
            <a:r>
              <a:rPr lang="zh-CN" altLang="en-US" dirty="0"/>
              <a:t>提示了系统的复杂程度，性能有相应影响</a:t>
            </a:r>
          </a:p>
        </p:txBody>
      </p:sp>
    </p:spTree>
    <p:extLst>
      <p:ext uri="{BB962C8B-B14F-4D97-AF65-F5344CB8AC3E}">
        <p14:creationId xmlns:p14="http://schemas.microsoft.com/office/powerpoint/2010/main" val="33850174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5</a:t>
            </a:fld>
            <a:endParaRPr lang="zh-CN" altLang="en-US" dirty="0"/>
          </a:p>
        </p:txBody>
      </p:sp>
      <p:sp>
        <p:nvSpPr>
          <p:cNvPr id="5" name="矩形 4"/>
          <p:cNvSpPr/>
          <p:nvPr/>
        </p:nvSpPr>
        <p:spPr>
          <a:xfrm>
            <a:off x="378035" y="135987"/>
            <a:ext cx="2105063" cy="523220"/>
          </a:xfrm>
          <a:prstGeom prst="rect">
            <a:avLst/>
          </a:prstGeom>
        </p:spPr>
        <p:txBody>
          <a:bodyPr wrap="none">
            <a:spAutoFit/>
          </a:bodyPr>
          <a:lstStyle/>
          <a:p>
            <a:r>
              <a:rPr lang="en-US" altLang="zh-CN"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I/O</a:t>
            </a:r>
            <a:r>
              <a:rPr lang="zh-CN" altLang="en-US"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模型简介</a:t>
            </a:r>
            <a:endParaRPr lang="zh-CN" altLang="en-US" sz="2800" b="1" dirty="0">
              <a:solidFill>
                <a:schemeClr val="accent1">
                  <a:lumMod val="75000"/>
                </a:schemeClr>
              </a:solidFill>
              <a:effectLst>
                <a:outerShdw blurRad="38100" dist="38100" dir="2700000" algn="tl">
                  <a:srgbClr val="000000">
                    <a:alpha val="43137"/>
                  </a:srgbClr>
                </a:outerShdw>
              </a:effectLst>
              <a:ea typeface="宋体" panose="02010600030101010101" pitchFamily="2" charset="-122"/>
            </a:endParaRPr>
          </a:p>
        </p:txBody>
      </p:sp>
      <p:sp>
        <p:nvSpPr>
          <p:cNvPr id="3" name="TextBox 2"/>
          <p:cNvSpPr txBox="1"/>
          <p:nvPr/>
        </p:nvSpPr>
        <p:spPr>
          <a:xfrm>
            <a:off x="378035" y="954859"/>
            <a:ext cx="12038873" cy="7017306"/>
          </a:xfrm>
          <a:prstGeom prst="rect">
            <a:avLst/>
          </a:prstGeom>
          <a:noFill/>
        </p:spPr>
        <p:txBody>
          <a:bodyPr wrap="none" rtlCol="0">
            <a:spAutoFit/>
          </a:bodyPr>
          <a:lstStyle/>
          <a:p>
            <a:endParaRPr lang="en-US" altLang="zh-CN" dirty="0"/>
          </a:p>
          <a:p>
            <a:pPr marL="342900" indent="-342900">
              <a:buAutoNum type="arabicParenR"/>
            </a:pPr>
            <a:r>
              <a:rPr lang="en-US" altLang="zh-CN" dirty="0">
                <a:latin typeface="Arial" pitchFamily="34" charset="0"/>
                <a:cs typeface="Arial" pitchFamily="34" charset="0"/>
              </a:rPr>
              <a:t>I/O </a:t>
            </a:r>
            <a:r>
              <a:rPr lang="zh-CN" altLang="en-US" dirty="0">
                <a:latin typeface="Arial" pitchFamily="34" charset="0"/>
                <a:cs typeface="Arial" pitchFamily="34" charset="0"/>
              </a:rPr>
              <a:t>模型简单的理解：就是用什么样的通道进行数据的发送和接收，很大程度上决定了程序通信的</a:t>
            </a:r>
            <a:r>
              <a:rPr lang="zh-CN" altLang="en-US" dirty="0" smtClean="0">
                <a:latin typeface="Arial" pitchFamily="34" charset="0"/>
                <a:cs typeface="Arial" pitchFamily="34" charset="0"/>
              </a:rPr>
              <a:t>性能</a:t>
            </a:r>
            <a:endParaRPr lang="en-US" altLang="zh-CN" dirty="0" smtClean="0">
              <a:latin typeface="Arial" pitchFamily="34" charset="0"/>
              <a:cs typeface="Arial" pitchFamily="34" charset="0"/>
            </a:endParaRPr>
          </a:p>
          <a:p>
            <a:endParaRPr lang="en-US" altLang="zh-CN" dirty="0">
              <a:latin typeface="Arial" pitchFamily="34" charset="0"/>
              <a:cs typeface="Arial" pitchFamily="34" charset="0"/>
            </a:endParaRPr>
          </a:p>
          <a:p>
            <a:r>
              <a:rPr lang="en-US" altLang="zh-CN" dirty="0" smtClean="0">
                <a:latin typeface="Arial" pitchFamily="34" charset="0"/>
                <a:cs typeface="Arial" pitchFamily="34" charset="0"/>
              </a:rPr>
              <a:t>2</a:t>
            </a:r>
            <a:r>
              <a:rPr lang="zh-CN" altLang="en-US" dirty="0" smtClean="0">
                <a:latin typeface="Arial" pitchFamily="34" charset="0"/>
                <a:cs typeface="Arial" pitchFamily="34" charset="0"/>
              </a:rPr>
              <a:t>）</a:t>
            </a:r>
            <a:r>
              <a:rPr lang="en-US" altLang="zh-CN" dirty="0" smtClean="0">
                <a:latin typeface="Arial" pitchFamily="34" charset="0"/>
                <a:cs typeface="Arial" pitchFamily="34" charset="0"/>
              </a:rPr>
              <a:t>Java</a:t>
            </a:r>
            <a:r>
              <a:rPr lang="zh-CN" altLang="en-US" dirty="0">
                <a:latin typeface="Arial" pitchFamily="34" charset="0"/>
                <a:cs typeface="Arial" pitchFamily="34" charset="0"/>
              </a:rPr>
              <a:t>共支持</a:t>
            </a:r>
            <a:r>
              <a:rPr lang="en-US" altLang="zh-CN" dirty="0">
                <a:latin typeface="Arial" pitchFamily="34" charset="0"/>
                <a:cs typeface="Arial" pitchFamily="34" charset="0"/>
              </a:rPr>
              <a:t>3</a:t>
            </a:r>
            <a:r>
              <a:rPr lang="zh-CN" altLang="en-US" dirty="0">
                <a:latin typeface="Arial" pitchFamily="34" charset="0"/>
                <a:cs typeface="Arial" pitchFamily="34" charset="0"/>
              </a:rPr>
              <a:t>种网络编程模型</a:t>
            </a:r>
            <a:r>
              <a:rPr lang="en-US" altLang="zh-CN" dirty="0">
                <a:latin typeface="Arial" pitchFamily="34" charset="0"/>
                <a:cs typeface="Arial" pitchFamily="34" charset="0"/>
              </a:rPr>
              <a:t>/IO</a:t>
            </a:r>
            <a:r>
              <a:rPr lang="zh-CN" altLang="en-US" dirty="0">
                <a:latin typeface="Arial" pitchFamily="34" charset="0"/>
                <a:cs typeface="Arial" pitchFamily="34" charset="0"/>
              </a:rPr>
              <a:t>模式：</a:t>
            </a:r>
            <a:r>
              <a:rPr lang="en-US" altLang="zh-CN" dirty="0">
                <a:latin typeface="Arial" pitchFamily="34" charset="0"/>
                <a:cs typeface="Arial" pitchFamily="34" charset="0"/>
              </a:rPr>
              <a:t>BIO</a:t>
            </a:r>
            <a:r>
              <a:rPr lang="zh-CN" altLang="en-US" dirty="0">
                <a:latin typeface="Arial" pitchFamily="34" charset="0"/>
                <a:cs typeface="Arial" pitchFamily="34" charset="0"/>
              </a:rPr>
              <a:t>、</a:t>
            </a:r>
            <a:r>
              <a:rPr lang="en-US" altLang="zh-CN" dirty="0">
                <a:latin typeface="Arial" pitchFamily="34" charset="0"/>
                <a:cs typeface="Arial" pitchFamily="34" charset="0"/>
              </a:rPr>
              <a:t>NIO</a:t>
            </a:r>
            <a:r>
              <a:rPr lang="zh-CN" altLang="en-US" dirty="0">
                <a:latin typeface="Arial" pitchFamily="34" charset="0"/>
                <a:cs typeface="Arial" pitchFamily="34" charset="0"/>
              </a:rPr>
              <a:t>、</a:t>
            </a:r>
            <a:r>
              <a:rPr lang="en-US" altLang="zh-CN" dirty="0" smtClean="0">
                <a:latin typeface="Arial" pitchFamily="34" charset="0"/>
                <a:cs typeface="Arial" pitchFamily="34" charset="0"/>
              </a:rPr>
              <a:t>AIO</a:t>
            </a:r>
          </a:p>
          <a:p>
            <a:endParaRPr lang="en-US" altLang="zh-CN" dirty="0">
              <a:latin typeface="Arial" pitchFamily="34" charset="0"/>
              <a:cs typeface="Arial" pitchFamily="34" charset="0"/>
            </a:endParaRPr>
          </a:p>
          <a:p>
            <a:r>
              <a:rPr lang="en-US" altLang="zh-CN" dirty="0" smtClean="0">
                <a:latin typeface="Arial" pitchFamily="34" charset="0"/>
                <a:cs typeface="Arial" pitchFamily="34" charset="0"/>
              </a:rPr>
              <a:t>3</a:t>
            </a:r>
            <a:r>
              <a:rPr lang="zh-CN" altLang="en-US" dirty="0" smtClean="0">
                <a:latin typeface="Arial" pitchFamily="34" charset="0"/>
                <a:cs typeface="Arial" pitchFamily="34" charset="0"/>
              </a:rPr>
              <a:t>）</a:t>
            </a:r>
            <a:r>
              <a:rPr lang="en-US" altLang="zh-CN" dirty="0" smtClean="0">
                <a:latin typeface="Arial" pitchFamily="34" charset="0"/>
                <a:cs typeface="Arial" pitchFamily="34" charset="0"/>
              </a:rPr>
              <a:t>Java </a:t>
            </a:r>
            <a:r>
              <a:rPr lang="en-US" altLang="zh-CN" dirty="0">
                <a:latin typeface="Arial" pitchFamily="34" charset="0"/>
                <a:cs typeface="Arial" pitchFamily="34" charset="0"/>
              </a:rPr>
              <a:t>BIO </a:t>
            </a:r>
            <a:r>
              <a:rPr lang="zh-CN" altLang="en-US" dirty="0" smtClean="0">
                <a:latin typeface="Arial" pitchFamily="34" charset="0"/>
                <a:cs typeface="Arial" pitchFamily="34" charset="0"/>
              </a:rPr>
              <a:t>：</a:t>
            </a:r>
            <a:r>
              <a:rPr lang="zh-CN" altLang="en-US" dirty="0"/>
              <a:t>其相关的类和接口在 </a:t>
            </a:r>
            <a:r>
              <a:rPr lang="en-US" altLang="zh-CN" dirty="0"/>
              <a:t>java.io </a:t>
            </a:r>
            <a:r>
              <a:rPr lang="zh-CN" altLang="en-US" dirty="0" smtClean="0"/>
              <a:t>，即</a:t>
            </a:r>
            <a:r>
              <a:rPr lang="zh-CN" altLang="en-US" dirty="0" smtClean="0">
                <a:latin typeface="Arial" pitchFamily="34" charset="0"/>
                <a:cs typeface="Arial" pitchFamily="34" charset="0"/>
              </a:rPr>
              <a:t>同步</a:t>
            </a:r>
            <a:r>
              <a:rPr lang="zh-CN" altLang="en-US" dirty="0">
                <a:latin typeface="Arial" pitchFamily="34" charset="0"/>
                <a:cs typeface="Arial" pitchFamily="34" charset="0"/>
              </a:rPr>
              <a:t>并阻塞</a:t>
            </a:r>
            <a:r>
              <a:rPr lang="en-US" altLang="zh-CN" dirty="0">
                <a:latin typeface="Arial" pitchFamily="34" charset="0"/>
                <a:cs typeface="Arial" pitchFamily="34" charset="0"/>
              </a:rPr>
              <a:t>(</a:t>
            </a:r>
            <a:r>
              <a:rPr lang="zh-CN" altLang="en-US" b="1" dirty="0">
                <a:latin typeface="Arial" pitchFamily="34" charset="0"/>
                <a:cs typeface="Arial" pitchFamily="34" charset="0"/>
              </a:rPr>
              <a:t>传统阻塞型</a:t>
            </a:r>
            <a:r>
              <a:rPr lang="en-US" altLang="zh-CN" dirty="0">
                <a:latin typeface="Arial" pitchFamily="34" charset="0"/>
                <a:cs typeface="Arial" pitchFamily="34" charset="0"/>
              </a:rPr>
              <a:t>)</a:t>
            </a:r>
            <a:r>
              <a:rPr lang="zh-CN" altLang="en-US" dirty="0">
                <a:latin typeface="Arial" pitchFamily="34" charset="0"/>
                <a:cs typeface="Arial" pitchFamily="34" charset="0"/>
              </a:rPr>
              <a:t>，服务器实现模式为一个连接一个线程</a:t>
            </a:r>
            <a:r>
              <a:rPr lang="zh-CN" altLang="en-US" dirty="0" smtClean="0">
                <a:latin typeface="Arial" pitchFamily="34" charset="0"/>
                <a:cs typeface="Arial" pitchFamily="34" charset="0"/>
              </a:rPr>
              <a:t>，</a:t>
            </a:r>
            <a:endParaRPr lang="en-US" altLang="zh-CN" dirty="0" smtClean="0">
              <a:latin typeface="Arial" pitchFamily="34" charset="0"/>
              <a:cs typeface="Arial" pitchFamily="34" charset="0"/>
            </a:endParaRPr>
          </a:p>
          <a:p>
            <a:r>
              <a:rPr lang="zh-CN" altLang="en-US" dirty="0" smtClean="0">
                <a:latin typeface="Arial" pitchFamily="34" charset="0"/>
                <a:cs typeface="Arial" pitchFamily="34" charset="0"/>
              </a:rPr>
              <a:t>即</a:t>
            </a:r>
            <a:r>
              <a:rPr lang="zh-CN" altLang="en-US" dirty="0">
                <a:latin typeface="Arial" pitchFamily="34" charset="0"/>
                <a:cs typeface="Arial" pitchFamily="34" charset="0"/>
              </a:rPr>
              <a:t>客户端有连接请求</a:t>
            </a:r>
            <a:r>
              <a:rPr lang="zh-CN" altLang="en-US" dirty="0" smtClean="0">
                <a:latin typeface="Arial" pitchFamily="34" charset="0"/>
                <a:cs typeface="Arial" pitchFamily="34" charset="0"/>
              </a:rPr>
              <a:t>时服务器端</a:t>
            </a:r>
            <a:r>
              <a:rPr lang="zh-CN" altLang="en-US" dirty="0">
                <a:latin typeface="Arial" pitchFamily="34" charset="0"/>
                <a:cs typeface="Arial" pitchFamily="34" charset="0"/>
              </a:rPr>
              <a:t>就需要启动一个线程进行处理，如果这个连接不做任何事情会造成不必要</a:t>
            </a:r>
            <a:r>
              <a:rPr lang="zh-CN" altLang="en-US" dirty="0" smtClean="0">
                <a:latin typeface="Arial" pitchFamily="34" charset="0"/>
                <a:cs typeface="Arial" pitchFamily="34" charset="0"/>
              </a:rPr>
              <a:t>的</a:t>
            </a:r>
            <a:endParaRPr lang="en-US" altLang="zh-CN" dirty="0" smtClean="0">
              <a:latin typeface="Arial" pitchFamily="34" charset="0"/>
              <a:cs typeface="Arial" pitchFamily="34" charset="0"/>
            </a:endParaRPr>
          </a:p>
          <a:p>
            <a:r>
              <a:rPr lang="zh-CN" altLang="en-US" dirty="0" smtClean="0">
                <a:latin typeface="Arial" pitchFamily="34" charset="0"/>
                <a:cs typeface="Arial" pitchFamily="34" charset="0"/>
              </a:rPr>
              <a:t>线程开销，</a:t>
            </a:r>
            <a:r>
              <a:rPr lang="zh-CN" altLang="en-US" dirty="0"/>
              <a:t>可以通过</a:t>
            </a:r>
            <a:r>
              <a:rPr lang="zh-CN" altLang="en-US" b="1" dirty="0"/>
              <a:t>线程池机制改</a:t>
            </a:r>
            <a:r>
              <a:rPr lang="zh-CN" altLang="en-US" dirty="0"/>
              <a:t>善</a:t>
            </a:r>
            <a:r>
              <a:rPr lang="en-US" altLang="zh-CN" dirty="0"/>
              <a:t>(</a:t>
            </a:r>
            <a:r>
              <a:rPr lang="zh-CN" altLang="en-US" dirty="0"/>
              <a:t>实现多个客户连接服务器</a:t>
            </a:r>
            <a:r>
              <a:rPr lang="en-US" altLang="zh-CN" dirty="0"/>
              <a:t>)</a:t>
            </a:r>
            <a:endParaRPr lang="en-US" altLang="zh-CN" dirty="0" smtClean="0">
              <a:latin typeface="Arial" pitchFamily="34" charset="0"/>
              <a:cs typeface="Arial" pitchFamily="34" charset="0"/>
            </a:endParaRPr>
          </a:p>
          <a:p>
            <a:endParaRPr lang="en-US" altLang="zh-CN" dirty="0">
              <a:latin typeface="Arial" pitchFamily="34" charset="0"/>
              <a:cs typeface="Arial" pitchFamily="34" charset="0"/>
            </a:endParaRPr>
          </a:p>
          <a:p>
            <a:r>
              <a:rPr lang="en-US" altLang="zh-CN" dirty="0" smtClean="0">
                <a:latin typeface="Arial" pitchFamily="34" charset="0"/>
                <a:cs typeface="Arial" pitchFamily="34" charset="0"/>
              </a:rPr>
              <a:t>4</a:t>
            </a:r>
            <a:r>
              <a:rPr lang="zh-CN" altLang="en-US" dirty="0" smtClean="0">
                <a:latin typeface="Arial" pitchFamily="34" charset="0"/>
                <a:cs typeface="Arial" pitchFamily="34" charset="0"/>
              </a:rPr>
              <a:t>）</a:t>
            </a:r>
            <a:r>
              <a:rPr lang="en-US" altLang="zh-CN" dirty="0" smtClean="0">
                <a:latin typeface="Arial" pitchFamily="34" charset="0"/>
                <a:cs typeface="Arial" pitchFamily="34" charset="0"/>
              </a:rPr>
              <a:t>Java </a:t>
            </a:r>
            <a:r>
              <a:rPr lang="en-US" altLang="zh-CN" dirty="0">
                <a:latin typeface="Arial" pitchFamily="34" charset="0"/>
                <a:cs typeface="Arial" pitchFamily="34" charset="0"/>
              </a:rPr>
              <a:t>NIO </a:t>
            </a:r>
            <a:r>
              <a:rPr lang="zh-CN" altLang="en-US" dirty="0">
                <a:latin typeface="Arial" pitchFamily="34" charset="0"/>
                <a:cs typeface="Arial" pitchFamily="34" charset="0"/>
              </a:rPr>
              <a:t>： </a:t>
            </a:r>
            <a:r>
              <a:rPr lang="en-US" altLang="zh-CN" dirty="0">
                <a:latin typeface="Arial" pitchFamily="34" charset="0"/>
                <a:cs typeface="Arial" pitchFamily="34" charset="0"/>
              </a:rPr>
              <a:t>java non-blocking </a:t>
            </a:r>
            <a:r>
              <a:rPr lang="en-US" altLang="zh-CN" dirty="0" smtClean="0">
                <a:latin typeface="Arial" pitchFamily="34" charset="0"/>
                <a:cs typeface="Arial" pitchFamily="34" charset="0"/>
              </a:rPr>
              <a:t>IO</a:t>
            </a:r>
            <a:r>
              <a:rPr lang="zh-CN" altLang="en-US" dirty="0" smtClean="0">
                <a:latin typeface="Arial" pitchFamily="34" charset="0"/>
                <a:cs typeface="Arial" pitchFamily="34" charset="0"/>
              </a:rPr>
              <a:t>，</a:t>
            </a:r>
            <a:r>
              <a:rPr lang="zh-CN" altLang="en-US" dirty="0">
                <a:latin typeface="Arial" pitchFamily="34" charset="0"/>
                <a:cs typeface="Arial" pitchFamily="34" charset="0"/>
              </a:rPr>
              <a:t>即 </a:t>
            </a:r>
            <a:r>
              <a:rPr lang="en-US" altLang="zh-CN" dirty="0">
                <a:latin typeface="Arial" pitchFamily="34" charset="0"/>
                <a:cs typeface="Arial" pitchFamily="34" charset="0"/>
              </a:rPr>
              <a:t>New </a:t>
            </a:r>
            <a:r>
              <a:rPr lang="en-US" altLang="zh-CN" dirty="0" smtClean="0">
                <a:latin typeface="Arial" pitchFamily="34" charset="0"/>
                <a:cs typeface="Arial" pitchFamily="34" charset="0"/>
              </a:rPr>
              <a:t>IO</a:t>
            </a:r>
            <a:r>
              <a:rPr lang="zh-CN" altLang="en-US" dirty="0" smtClean="0">
                <a:latin typeface="Arial" pitchFamily="34" charset="0"/>
                <a:cs typeface="Arial" pitchFamily="34" charset="0"/>
              </a:rPr>
              <a:t>，是</a:t>
            </a:r>
            <a:r>
              <a:rPr lang="zh-CN" altLang="en-US" b="1" dirty="0" smtClean="0">
                <a:latin typeface="Arial" pitchFamily="34" charset="0"/>
                <a:cs typeface="Arial" pitchFamily="34" charset="0"/>
              </a:rPr>
              <a:t>同步</a:t>
            </a:r>
            <a:r>
              <a:rPr lang="zh-CN" altLang="en-US" b="1" dirty="0">
                <a:latin typeface="Arial" pitchFamily="34" charset="0"/>
                <a:cs typeface="Arial" pitchFamily="34" charset="0"/>
              </a:rPr>
              <a:t>非</a:t>
            </a:r>
            <a:r>
              <a:rPr lang="zh-CN" altLang="en-US" b="1" dirty="0" smtClean="0">
                <a:latin typeface="Arial" pitchFamily="34" charset="0"/>
                <a:cs typeface="Arial" pitchFamily="34" charset="0"/>
              </a:rPr>
              <a:t>阻塞的</a:t>
            </a:r>
            <a:r>
              <a:rPr lang="zh-CN" altLang="en-US" dirty="0" smtClean="0">
                <a:latin typeface="Arial" pitchFamily="34" charset="0"/>
                <a:cs typeface="Arial" pitchFamily="34" charset="0"/>
              </a:rPr>
              <a:t>，</a:t>
            </a:r>
            <a:r>
              <a:rPr lang="zh-CN" altLang="en-US" dirty="0">
                <a:latin typeface="Arial" pitchFamily="34" charset="0"/>
                <a:cs typeface="Arial" pitchFamily="34" charset="0"/>
              </a:rPr>
              <a:t>服务器实现模式为一个线程处理多个</a:t>
            </a:r>
            <a:r>
              <a:rPr lang="zh-CN" altLang="en-US" dirty="0" smtClean="0">
                <a:latin typeface="Arial" pitchFamily="34" charset="0"/>
                <a:cs typeface="Arial" pitchFamily="34" charset="0"/>
              </a:rPr>
              <a:t>请求</a:t>
            </a:r>
            <a:endParaRPr lang="en-US" altLang="zh-CN" dirty="0" smtClean="0">
              <a:latin typeface="Arial" pitchFamily="34" charset="0"/>
              <a:cs typeface="Arial" pitchFamily="34" charset="0"/>
            </a:endParaRPr>
          </a:p>
          <a:p>
            <a:r>
              <a:rPr lang="en-US" altLang="zh-CN" dirty="0" smtClean="0">
                <a:latin typeface="Arial" pitchFamily="34" charset="0"/>
                <a:cs typeface="Arial" pitchFamily="34" charset="0"/>
              </a:rPr>
              <a:t>(</a:t>
            </a:r>
            <a:r>
              <a:rPr lang="zh-CN" altLang="en-US" dirty="0">
                <a:latin typeface="Arial" pitchFamily="34" charset="0"/>
                <a:cs typeface="Arial" pitchFamily="34" charset="0"/>
              </a:rPr>
              <a:t>连接</a:t>
            </a:r>
            <a:r>
              <a:rPr lang="en-US" altLang="zh-CN" dirty="0">
                <a:latin typeface="Arial" pitchFamily="34" charset="0"/>
                <a:cs typeface="Arial" pitchFamily="34" charset="0"/>
              </a:rPr>
              <a:t>)</a:t>
            </a:r>
            <a:r>
              <a:rPr lang="zh-CN" altLang="en-US" dirty="0">
                <a:latin typeface="Arial" pitchFamily="34" charset="0"/>
                <a:cs typeface="Arial" pitchFamily="34" charset="0"/>
              </a:rPr>
              <a:t>，即</a:t>
            </a:r>
            <a:r>
              <a:rPr lang="zh-CN" altLang="en-US" dirty="0" smtClean="0">
                <a:latin typeface="Arial" pitchFamily="34" charset="0"/>
                <a:cs typeface="Arial" pitchFamily="34" charset="0"/>
              </a:rPr>
              <a:t>客户端发送</a:t>
            </a:r>
            <a:r>
              <a:rPr lang="zh-CN" altLang="en-US" dirty="0">
                <a:latin typeface="Arial" pitchFamily="34" charset="0"/>
                <a:cs typeface="Arial" pitchFamily="34" charset="0"/>
              </a:rPr>
              <a:t>的连接请求</a:t>
            </a:r>
            <a:r>
              <a:rPr lang="zh-CN" altLang="en-US" dirty="0" smtClean="0">
                <a:latin typeface="Arial" pitchFamily="34" charset="0"/>
                <a:cs typeface="Arial" pitchFamily="34" charset="0"/>
              </a:rPr>
              <a:t>都会</a:t>
            </a:r>
            <a:r>
              <a:rPr lang="zh-CN" altLang="en-US" dirty="0">
                <a:latin typeface="Arial" pitchFamily="34" charset="0"/>
                <a:cs typeface="Arial" pitchFamily="34" charset="0"/>
              </a:rPr>
              <a:t>注册到多路复用器上，多路复用器轮询到连接有</a:t>
            </a:r>
            <a:r>
              <a:rPr lang="en-US" altLang="zh-CN" dirty="0">
                <a:latin typeface="Arial" pitchFamily="34" charset="0"/>
                <a:cs typeface="Arial" pitchFamily="34" charset="0"/>
              </a:rPr>
              <a:t>I/O</a:t>
            </a:r>
            <a:r>
              <a:rPr lang="zh-CN" altLang="en-US" dirty="0">
                <a:latin typeface="Arial" pitchFamily="34" charset="0"/>
                <a:cs typeface="Arial" pitchFamily="34" charset="0"/>
              </a:rPr>
              <a:t>请求就进行</a:t>
            </a:r>
            <a:r>
              <a:rPr lang="zh-CN" altLang="en-US" dirty="0" smtClean="0">
                <a:latin typeface="Arial" pitchFamily="34" charset="0"/>
                <a:cs typeface="Arial" pitchFamily="34" charset="0"/>
              </a:rPr>
              <a:t>处理，</a:t>
            </a:r>
            <a:r>
              <a:rPr lang="en-US" altLang="zh-CN" dirty="0" smtClean="0">
                <a:latin typeface="Arial" pitchFamily="34" charset="0"/>
                <a:cs typeface="Arial" pitchFamily="34" charset="0"/>
              </a:rPr>
              <a:t>NIO</a:t>
            </a:r>
            <a:r>
              <a:rPr lang="zh-CN" altLang="en-US" dirty="0" smtClean="0">
                <a:latin typeface="Arial" pitchFamily="34" charset="0"/>
                <a:cs typeface="Arial" pitchFamily="34" charset="0"/>
              </a:rPr>
              <a:t>核心</a:t>
            </a:r>
            <a:r>
              <a:rPr lang="en-US" altLang="zh-CN" dirty="0" smtClean="0">
                <a:latin typeface="Arial" pitchFamily="34" charset="0"/>
                <a:cs typeface="Arial" pitchFamily="34" charset="0"/>
              </a:rPr>
              <a:t>:</a:t>
            </a:r>
          </a:p>
          <a:p>
            <a:pPr lvl="0"/>
            <a:r>
              <a:rPr lang="en-US" altLang="zh-CN" b="1" dirty="0">
                <a:solidFill>
                  <a:srgbClr val="DA0000"/>
                </a:solidFill>
                <a:latin typeface="Arial" pitchFamily="34" charset="0"/>
                <a:cs typeface="Arial" pitchFamily="34" charset="0"/>
              </a:rPr>
              <a:t>Channel(</a:t>
            </a:r>
            <a:r>
              <a:rPr lang="zh-CN" altLang="en-US" b="1" dirty="0">
                <a:solidFill>
                  <a:srgbClr val="DA0000"/>
                </a:solidFill>
                <a:latin typeface="Arial" pitchFamily="34" charset="0"/>
                <a:cs typeface="Arial" pitchFamily="34" charset="0"/>
              </a:rPr>
              <a:t>通道</a:t>
            </a:r>
            <a:r>
              <a:rPr lang="en-US" altLang="zh-CN" b="1" dirty="0">
                <a:solidFill>
                  <a:srgbClr val="DA0000"/>
                </a:solidFill>
                <a:latin typeface="Arial" pitchFamily="34" charset="0"/>
                <a:cs typeface="Arial" pitchFamily="34" charset="0"/>
              </a:rPr>
              <a:t>)</a:t>
            </a:r>
            <a:r>
              <a:rPr lang="zh-CN" altLang="en-US" dirty="0">
                <a:solidFill>
                  <a:prstClr val="black"/>
                </a:solidFill>
                <a:latin typeface="Arial" pitchFamily="34" charset="0"/>
                <a:cs typeface="Arial" pitchFamily="34" charset="0"/>
              </a:rPr>
              <a:t>，</a:t>
            </a:r>
            <a:r>
              <a:rPr lang="en-US" altLang="zh-CN" b="1" dirty="0">
                <a:solidFill>
                  <a:srgbClr val="DA0000"/>
                </a:solidFill>
                <a:latin typeface="Arial" pitchFamily="34" charset="0"/>
                <a:cs typeface="Arial" pitchFamily="34" charset="0"/>
              </a:rPr>
              <a:t>Buffer(</a:t>
            </a:r>
            <a:r>
              <a:rPr lang="zh-CN" altLang="en-US" b="1" dirty="0">
                <a:solidFill>
                  <a:srgbClr val="DA0000"/>
                </a:solidFill>
                <a:latin typeface="Arial" pitchFamily="34" charset="0"/>
                <a:cs typeface="Arial" pitchFamily="34" charset="0"/>
              </a:rPr>
              <a:t>缓冲区</a:t>
            </a:r>
            <a:r>
              <a:rPr lang="en-US" altLang="zh-CN" b="1" dirty="0">
                <a:solidFill>
                  <a:srgbClr val="DA0000"/>
                </a:solidFill>
                <a:latin typeface="Arial" pitchFamily="34" charset="0"/>
                <a:cs typeface="Arial" pitchFamily="34" charset="0"/>
              </a:rPr>
              <a:t>)</a:t>
            </a:r>
            <a:r>
              <a:rPr lang="en-US" altLang="zh-CN" dirty="0">
                <a:solidFill>
                  <a:prstClr val="black"/>
                </a:solidFill>
                <a:latin typeface="Arial" pitchFamily="34" charset="0"/>
                <a:cs typeface="Arial" pitchFamily="34" charset="0"/>
              </a:rPr>
              <a:t>, </a:t>
            </a:r>
            <a:r>
              <a:rPr lang="en-US" altLang="zh-CN" b="1" dirty="0">
                <a:solidFill>
                  <a:srgbClr val="DA0000"/>
                </a:solidFill>
                <a:latin typeface="Arial" pitchFamily="34" charset="0"/>
                <a:cs typeface="Arial" pitchFamily="34" charset="0"/>
              </a:rPr>
              <a:t>Selector(</a:t>
            </a:r>
            <a:r>
              <a:rPr lang="zh-CN" altLang="en-US" b="1" dirty="0">
                <a:solidFill>
                  <a:srgbClr val="DA0000"/>
                </a:solidFill>
                <a:latin typeface="Arial" pitchFamily="34" charset="0"/>
                <a:cs typeface="Arial" pitchFamily="34" charset="0"/>
              </a:rPr>
              <a:t>选择器</a:t>
            </a:r>
            <a:r>
              <a:rPr lang="en-US" altLang="zh-CN" b="1" dirty="0">
                <a:solidFill>
                  <a:srgbClr val="DA0000"/>
                </a:solidFill>
                <a:latin typeface="Arial" pitchFamily="34" charset="0"/>
                <a:cs typeface="Arial" pitchFamily="34" charset="0"/>
              </a:rPr>
              <a:t>) </a:t>
            </a:r>
            <a:endParaRPr lang="en-US" altLang="zh-CN" dirty="0">
              <a:latin typeface="Arial" pitchFamily="34" charset="0"/>
              <a:cs typeface="Arial" pitchFamily="34" charset="0"/>
            </a:endParaRPr>
          </a:p>
          <a:p>
            <a:endParaRPr lang="en-US" altLang="zh-CN" dirty="0" smtClean="0">
              <a:latin typeface="Arial" pitchFamily="34" charset="0"/>
              <a:cs typeface="Arial" pitchFamily="34" charset="0"/>
            </a:endParaRPr>
          </a:p>
          <a:p>
            <a:endParaRPr lang="en-US" altLang="zh-CN" dirty="0">
              <a:latin typeface="Arial" pitchFamily="34" charset="0"/>
              <a:cs typeface="Arial" pitchFamily="34" charset="0"/>
            </a:endParaRPr>
          </a:p>
          <a:p>
            <a:r>
              <a:rPr lang="en-US" altLang="zh-CN" dirty="0" smtClean="0">
                <a:latin typeface="Arial" pitchFamily="34" charset="0"/>
                <a:cs typeface="Arial" pitchFamily="34" charset="0"/>
              </a:rPr>
              <a:t>5</a:t>
            </a:r>
            <a:r>
              <a:rPr lang="zh-CN" altLang="en-US" dirty="0" smtClean="0">
                <a:latin typeface="Arial" pitchFamily="34" charset="0"/>
                <a:cs typeface="Arial" pitchFamily="34" charset="0"/>
              </a:rPr>
              <a:t>）</a:t>
            </a:r>
            <a:r>
              <a:rPr lang="en-US" altLang="zh-CN" dirty="0" smtClean="0">
                <a:latin typeface="Arial" pitchFamily="34" charset="0"/>
                <a:cs typeface="Arial" pitchFamily="34" charset="0"/>
              </a:rPr>
              <a:t>Java </a:t>
            </a:r>
            <a:r>
              <a:rPr lang="en-US" altLang="zh-CN" dirty="0">
                <a:latin typeface="Arial" pitchFamily="34" charset="0"/>
                <a:cs typeface="Arial" pitchFamily="34" charset="0"/>
              </a:rPr>
              <a:t>AIO(NIO.2) </a:t>
            </a:r>
            <a:r>
              <a:rPr lang="zh-CN" altLang="en-US" dirty="0">
                <a:latin typeface="Arial" pitchFamily="34" charset="0"/>
                <a:cs typeface="Arial" pitchFamily="34" charset="0"/>
              </a:rPr>
              <a:t>： </a:t>
            </a:r>
            <a:r>
              <a:rPr lang="zh-CN" altLang="en-US" b="1" dirty="0">
                <a:latin typeface="Arial" pitchFamily="34" charset="0"/>
                <a:cs typeface="Arial" pitchFamily="34" charset="0"/>
              </a:rPr>
              <a:t>异步非阻塞</a:t>
            </a:r>
            <a:r>
              <a:rPr lang="zh-CN" altLang="en-US" dirty="0">
                <a:latin typeface="Arial" pitchFamily="34" charset="0"/>
                <a:cs typeface="Arial" pitchFamily="34" charset="0"/>
              </a:rPr>
              <a:t>，</a:t>
            </a:r>
            <a:r>
              <a:rPr lang="en-US" altLang="zh-CN" dirty="0">
                <a:latin typeface="Arial" pitchFamily="34" charset="0"/>
                <a:cs typeface="Arial" pitchFamily="34" charset="0"/>
              </a:rPr>
              <a:t>AIO </a:t>
            </a:r>
            <a:r>
              <a:rPr lang="zh-CN" altLang="en-US" dirty="0">
                <a:latin typeface="Arial" pitchFamily="34" charset="0"/>
                <a:cs typeface="Arial" pitchFamily="34" charset="0"/>
              </a:rPr>
              <a:t>引入异步通道的概念，采用了 </a:t>
            </a:r>
            <a:r>
              <a:rPr lang="en-US" altLang="zh-CN" dirty="0" err="1">
                <a:latin typeface="Arial" pitchFamily="34" charset="0"/>
                <a:cs typeface="Arial" pitchFamily="34" charset="0"/>
              </a:rPr>
              <a:t>Proactor</a:t>
            </a:r>
            <a:r>
              <a:rPr lang="en-US" altLang="zh-CN" dirty="0">
                <a:latin typeface="Arial" pitchFamily="34" charset="0"/>
                <a:cs typeface="Arial" pitchFamily="34" charset="0"/>
              </a:rPr>
              <a:t> </a:t>
            </a:r>
            <a:r>
              <a:rPr lang="zh-CN" altLang="en-US" dirty="0">
                <a:latin typeface="Arial" pitchFamily="34" charset="0"/>
                <a:cs typeface="Arial" pitchFamily="34" charset="0"/>
              </a:rPr>
              <a:t>模式，简化了程序编写</a:t>
            </a:r>
            <a:r>
              <a:rPr lang="zh-CN" altLang="en-US" dirty="0" smtClean="0">
                <a:latin typeface="Arial" pitchFamily="34" charset="0"/>
                <a:cs typeface="Arial" pitchFamily="34" charset="0"/>
              </a:rPr>
              <a:t>，</a:t>
            </a:r>
            <a:endParaRPr lang="en-US" altLang="zh-CN" dirty="0" smtClean="0">
              <a:latin typeface="Arial" pitchFamily="34" charset="0"/>
              <a:cs typeface="Arial" pitchFamily="34" charset="0"/>
            </a:endParaRPr>
          </a:p>
          <a:p>
            <a:r>
              <a:rPr lang="zh-CN" altLang="en-US" dirty="0" smtClean="0">
                <a:latin typeface="Arial" pitchFamily="34" charset="0"/>
                <a:cs typeface="Arial" pitchFamily="34" charset="0"/>
              </a:rPr>
              <a:t>有效</a:t>
            </a:r>
            <a:r>
              <a:rPr lang="zh-CN" altLang="en-US" dirty="0">
                <a:latin typeface="Arial" pitchFamily="34" charset="0"/>
                <a:cs typeface="Arial" pitchFamily="34" charset="0"/>
              </a:rPr>
              <a:t>的请求才启动线程，它的特点是先由操作系统完成后才通知服务端程序启动线程去处理，一般适用于</a:t>
            </a:r>
            <a:r>
              <a:rPr lang="zh-CN" altLang="en-US" dirty="0" smtClean="0">
                <a:latin typeface="Arial" pitchFamily="34" charset="0"/>
                <a:cs typeface="Arial" pitchFamily="34" charset="0"/>
              </a:rPr>
              <a:t>连</a:t>
            </a:r>
            <a:endParaRPr lang="en-US" altLang="zh-CN" dirty="0" smtClean="0">
              <a:latin typeface="Arial" pitchFamily="34" charset="0"/>
              <a:cs typeface="Arial" pitchFamily="34" charset="0"/>
            </a:endParaRPr>
          </a:p>
          <a:p>
            <a:r>
              <a:rPr lang="zh-CN" altLang="en-US" dirty="0" smtClean="0">
                <a:latin typeface="Arial" pitchFamily="34" charset="0"/>
                <a:cs typeface="Arial" pitchFamily="34" charset="0"/>
              </a:rPr>
              <a:t>接</a:t>
            </a:r>
            <a:r>
              <a:rPr lang="zh-CN" altLang="en-US" dirty="0">
                <a:latin typeface="Arial" pitchFamily="34" charset="0"/>
                <a:cs typeface="Arial" pitchFamily="34" charset="0"/>
              </a:rPr>
              <a:t>数较多且连接时间较长的应用</a:t>
            </a:r>
            <a:endParaRPr lang="en-US" altLang="zh-CN" dirty="0">
              <a:latin typeface="Arial" pitchFamily="34" charset="0"/>
              <a:cs typeface="Arial" pitchFamily="34"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35645384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50</a:t>
            </a:fld>
            <a:endParaRPr lang="zh-CN" altLang="en-US" dirty="0"/>
          </a:p>
        </p:txBody>
      </p:sp>
      <p:pic>
        <p:nvPicPr>
          <p:cNvPr id="10244" name="Picture 4" descr="https://img-blog.csdnimg.cn/20200820212500178.png?x-oss-process=image/watermark,type_ZmFuZ3poZW5naGVpdGk,shadow_10,text_aHR0cHM6Ly9ibG9nLmNzZG4ubmV0L3FxXzI3NDY3NDM5,size_16,color_FFFFFF,t_70#pic_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29" y="1533593"/>
            <a:ext cx="11299266" cy="3953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9032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51</a:t>
            </a:fld>
            <a:endParaRPr lang="zh-CN" altLang="en-US" dirty="0"/>
          </a:p>
        </p:txBody>
      </p:sp>
      <p:sp>
        <p:nvSpPr>
          <p:cNvPr id="4" name="矩形 3"/>
          <p:cNvSpPr/>
          <p:nvPr/>
        </p:nvSpPr>
        <p:spPr>
          <a:xfrm>
            <a:off x="507509" y="571427"/>
            <a:ext cx="1988045" cy="523220"/>
          </a:xfrm>
          <a:prstGeom prst="rect">
            <a:avLst/>
          </a:prstGeom>
        </p:spPr>
        <p:txBody>
          <a:bodyPr wrap="none">
            <a:spAutoFit/>
          </a:bodyPr>
          <a:lstStyle/>
          <a:p>
            <a:r>
              <a:rPr lang="zh-CN" altLang="en-US"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微服务架构</a:t>
            </a:r>
            <a:endParaRPr lang="zh-CN" altLang="en-US" sz="2800" b="1" dirty="0">
              <a:solidFill>
                <a:schemeClr val="accent1">
                  <a:lumMod val="75000"/>
                </a:schemeClr>
              </a:solidFill>
              <a:effectLst>
                <a:outerShdw blurRad="38100" dist="38100" dir="2700000" algn="tl">
                  <a:srgbClr val="000000">
                    <a:alpha val="43137"/>
                  </a:srgbClr>
                </a:outerShdw>
              </a:effectLst>
              <a:ea typeface="宋体" panose="02010600030101010101" pitchFamily="2" charset="-122"/>
            </a:endParaRPr>
          </a:p>
        </p:txBody>
      </p:sp>
      <p:sp>
        <p:nvSpPr>
          <p:cNvPr id="5" name="矩形 4"/>
          <p:cNvSpPr/>
          <p:nvPr/>
        </p:nvSpPr>
        <p:spPr>
          <a:xfrm>
            <a:off x="808891" y="1443841"/>
            <a:ext cx="9733085" cy="2031325"/>
          </a:xfrm>
          <a:prstGeom prst="rect">
            <a:avLst/>
          </a:prstGeom>
        </p:spPr>
        <p:txBody>
          <a:bodyPr wrap="square">
            <a:spAutoFit/>
          </a:bodyPr>
          <a:lstStyle/>
          <a:p>
            <a:r>
              <a:rPr lang="zh-CN" altLang="en-US" dirty="0"/>
              <a:t>简而言之，微服务架构风格的开发方法，是以开发一组小型服务的方式来开发一个独立的应用系统的。其中每个小型服务都运行在自己的进程中，并经常采用</a:t>
            </a:r>
            <a:r>
              <a:rPr lang="en-US" altLang="zh-CN" dirty="0"/>
              <a:t>HTTP</a:t>
            </a:r>
            <a:r>
              <a:rPr lang="zh-CN" altLang="en-US" dirty="0"/>
              <a:t>资源</a:t>
            </a:r>
            <a:r>
              <a:rPr lang="en-US" altLang="zh-CN" dirty="0"/>
              <a:t>API</a:t>
            </a:r>
            <a:r>
              <a:rPr lang="zh-CN" altLang="en-US" dirty="0"/>
              <a:t>轻量的机制来相互通信。这些服务围绕业务功能进行构建，并能通过全自动的部署机制来进行独立部署。这些微服务可以使用不同的语言来编写，并且可以使用不同的数据存储技术。对这些微服务我们仅做最低限度的集中管理</a:t>
            </a:r>
            <a:r>
              <a:rPr lang="zh-CN" altLang="en-US" dirty="0" smtClean="0"/>
              <a:t>。</a:t>
            </a:r>
            <a:r>
              <a:rPr lang="en-US" altLang="zh-CN" dirty="0" err="1" smtClean="0"/>
              <a:t>SpringCloud</a:t>
            </a:r>
            <a:r>
              <a:rPr lang="zh-CN" altLang="en-US" dirty="0" smtClean="0"/>
              <a:t>就是一款比较优良的微服务解决方案，将众多业界优良的框架技术栈，整合到一起，形成品牌效应，较完整、方便的为每一个应用个体提供统一注册中心、配置管理、相互调用等服务。</a:t>
            </a:r>
            <a:endParaRPr lang="zh-CN" altLang="en-US" dirty="0"/>
          </a:p>
        </p:txBody>
      </p:sp>
    </p:spTree>
    <p:extLst>
      <p:ext uri="{BB962C8B-B14F-4D97-AF65-F5344CB8AC3E}">
        <p14:creationId xmlns:p14="http://schemas.microsoft.com/office/powerpoint/2010/main" val="19081189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52</a:t>
            </a:fld>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649" y="569098"/>
            <a:ext cx="8791575"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652756" y="4532456"/>
            <a:ext cx="10781289" cy="1384995"/>
          </a:xfrm>
          <a:prstGeom prst="rect">
            <a:avLst/>
          </a:prstGeom>
        </p:spPr>
        <p:txBody>
          <a:bodyPr wrap="square">
            <a:spAutoFit/>
          </a:bodyPr>
          <a:lstStyle/>
          <a:p>
            <a:pPr lvl="0" fontAlgn="base">
              <a:spcBef>
                <a:spcPct val="0"/>
              </a:spcBef>
              <a:spcAft>
                <a:spcPct val="0"/>
              </a:spcAft>
            </a:pPr>
            <a:r>
              <a:rPr lang="zh-CN" altLang="zh-CN" dirty="0">
                <a:solidFill>
                  <a:srgbClr val="4D4D4D"/>
                </a:solidFill>
                <a:latin typeface="Arial" pitchFamily="34" charset="0"/>
                <a:ea typeface="宋体" pitchFamily="2" charset="-122"/>
                <a:cs typeface="宋体" pitchFamily="2" charset="-122"/>
              </a:rPr>
              <a:t>service A、B、C、D 分别是业务组件，通过API </a:t>
            </a:r>
            <a:r>
              <a:rPr lang="en-US" altLang="zh-CN" dirty="0" err="1" smtClean="0">
                <a:solidFill>
                  <a:srgbClr val="4D4D4D"/>
                </a:solidFill>
                <a:latin typeface="Arial" pitchFamily="34" charset="0"/>
                <a:ea typeface="宋体" pitchFamily="2" charset="-122"/>
                <a:cs typeface="宋体" pitchFamily="2" charset="-122"/>
              </a:rPr>
              <a:t>Zuul</a:t>
            </a:r>
            <a:r>
              <a:rPr lang="zh-CN" altLang="zh-CN" dirty="0" smtClean="0">
                <a:solidFill>
                  <a:srgbClr val="4D4D4D"/>
                </a:solidFill>
                <a:latin typeface="Arial" pitchFamily="34" charset="0"/>
                <a:ea typeface="宋体" pitchFamily="2" charset="-122"/>
                <a:cs typeface="宋体" pitchFamily="2" charset="-122"/>
              </a:rPr>
              <a:t>进行</a:t>
            </a:r>
            <a:r>
              <a:rPr lang="zh-CN" altLang="zh-CN" dirty="0">
                <a:solidFill>
                  <a:srgbClr val="4D4D4D"/>
                </a:solidFill>
                <a:latin typeface="Arial" pitchFamily="34" charset="0"/>
                <a:ea typeface="宋体" pitchFamily="2" charset="-122"/>
                <a:cs typeface="宋体" pitchFamily="2" charset="-122"/>
              </a:rPr>
              <a:t>业务访问。将一个大的系统划分为多个业务模块，业务模块分别部署到不同的机器上面，各个业务模块通过</a:t>
            </a:r>
            <a:r>
              <a:rPr lang="zh-CN" altLang="zh-CN" dirty="0" smtClean="0">
                <a:solidFill>
                  <a:srgbClr val="4D4D4D"/>
                </a:solidFill>
                <a:latin typeface="Arial" pitchFamily="34" charset="0"/>
                <a:ea typeface="宋体" pitchFamily="2" charset="-122"/>
                <a:cs typeface="宋体" pitchFamily="2" charset="-122"/>
              </a:rPr>
              <a:t>接口</a:t>
            </a:r>
            <a:r>
              <a:rPr lang="en-US" altLang="zh-CN" dirty="0" smtClean="0">
                <a:solidFill>
                  <a:srgbClr val="4D4D4D"/>
                </a:solidFill>
                <a:latin typeface="Arial" pitchFamily="34" charset="0"/>
                <a:ea typeface="宋体" pitchFamily="2" charset="-122"/>
                <a:cs typeface="宋体" pitchFamily="2" charset="-122"/>
              </a:rPr>
              <a:t>(http)</a:t>
            </a:r>
            <a:r>
              <a:rPr lang="zh-CN" altLang="zh-CN" dirty="0" smtClean="0">
                <a:solidFill>
                  <a:srgbClr val="4D4D4D"/>
                </a:solidFill>
                <a:latin typeface="Arial" pitchFamily="34" charset="0"/>
                <a:ea typeface="宋体" pitchFamily="2" charset="-122"/>
                <a:cs typeface="宋体" pitchFamily="2" charset="-122"/>
              </a:rPr>
              <a:t>进行</a:t>
            </a:r>
            <a:r>
              <a:rPr lang="zh-CN" altLang="zh-CN" dirty="0">
                <a:solidFill>
                  <a:srgbClr val="4D4D4D"/>
                </a:solidFill>
                <a:latin typeface="Arial" pitchFamily="34" charset="0"/>
                <a:ea typeface="宋体" pitchFamily="2" charset="-122"/>
                <a:cs typeface="宋体" pitchFamily="2" charset="-122"/>
              </a:rPr>
              <a:t>数据交互。</a:t>
            </a:r>
            <a:endParaRPr lang="zh-CN" altLang="zh-CN" sz="1000" dirty="0">
              <a:latin typeface="Arial" pitchFamily="34" charset="0"/>
              <a:ea typeface="宋体" pitchFamily="2" charset="-122"/>
              <a:cs typeface="宋体" pitchFamily="2" charset="-122"/>
            </a:endParaRPr>
          </a:p>
          <a:p>
            <a:pPr lvl="0" eaLnBrk="0" fontAlgn="base" hangingPunct="0">
              <a:spcBef>
                <a:spcPct val="0"/>
              </a:spcBef>
              <a:spcAft>
                <a:spcPct val="0"/>
              </a:spcAft>
            </a:pPr>
            <a:r>
              <a:rPr lang="zh-CN" altLang="zh-CN" sz="2400" dirty="0">
                <a:latin typeface="Arial" pitchFamily="34" charset="0"/>
                <a:ea typeface="宋体" pitchFamily="2" charset="-122"/>
                <a:cs typeface="宋体" pitchFamily="2" charset="-122"/>
              </a:rPr>
              <a:t/>
            </a:r>
            <a:br>
              <a:rPr lang="zh-CN" altLang="zh-CN" sz="2400" dirty="0">
                <a:latin typeface="Arial" pitchFamily="34" charset="0"/>
                <a:ea typeface="宋体" pitchFamily="2" charset="-122"/>
                <a:cs typeface="宋体" pitchFamily="2" charset="-122"/>
              </a:rPr>
            </a:br>
            <a:endParaRPr lang="zh-CN" altLang="zh-CN" sz="2400" dirty="0">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589563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53</a:t>
            </a:fld>
            <a:endParaRPr lang="zh-CN" altLang="en-US" dirty="0"/>
          </a:p>
        </p:txBody>
      </p:sp>
      <p:sp>
        <p:nvSpPr>
          <p:cNvPr id="3" name="矩形 2"/>
          <p:cNvSpPr/>
          <p:nvPr/>
        </p:nvSpPr>
        <p:spPr>
          <a:xfrm>
            <a:off x="902675" y="2134162"/>
            <a:ext cx="10430609" cy="1754326"/>
          </a:xfrm>
          <a:prstGeom prst="rect">
            <a:avLst/>
          </a:prstGeom>
        </p:spPr>
        <p:txBody>
          <a:bodyPr wrap="square">
            <a:spAutoFit/>
          </a:bodyPr>
          <a:lstStyle/>
          <a:p>
            <a:r>
              <a:rPr lang="en-US" altLang="zh-CN" dirty="0" smtClean="0"/>
              <a:t>1. </a:t>
            </a:r>
            <a:r>
              <a:rPr lang="zh-CN" altLang="en-US" dirty="0" smtClean="0"/>
              <a:t>每个</a:t>
            </a:r>
            <a:r>
              <a:rPr lang="zh-CN" altLang="en-US" dirty="0"/>
              <a:t>微服务可独立运行在自己的进程里</a:t>
            </a:r>
          </a:p>
          <a:p>
            <a:r>
              <a:rPr lang="en-US" altLang="zh-CN" dirty="0" smtClean="0"/>
              <a:t>2. </a:t>
            </a:r>
            <a:r>
              <a:rPr lang="zh-CN" altLang="en-US" dirty="0" smtClean="0"/>
              <a:t>一系列</a:t>
            </a:r>
            <a:r>
              <a:rPr lang="zh-CN" altLang="en-US" dirty="0"/>
              <a:t>独立运行的微服务共同构建起整个系统</a:t>
            </a:r>
          </a:p>
          <a:p>
            <a:r>
              <a:rPr lang="en-US" altLang="zh-CN" dirty="0" smtClean="0"/>
              <a:t>3. </a:t>
            </a:r>
            <a:r>
              <a:rPr lang="zh-CN" altLang="en-US" dirty="0" smtClean="0"/>
              <a:t>每个</a:t>
            </a:r>
            <a:r>
              <a:rPr lang="zh-CN" altLang="en-US" dirty="0"/>
              <a:t>服务为独立的业务开发，一个微服务只关注某个特定的功能，如订单管理、</a:t>
            </a:r>
            <a:r>
              <a:rPr lang="zh-CN" altLang="en-US" dirty="0" smtClean="0"/>
              <a:t>用户管理</a:t>
            </a:r>
            <a:r>
              <a:rPr lang="zh-CN" altLang="en-US" dirty="0"/>
              <a:t>等</a:t>
            </a:r>
          </a:p>
          <a:p>
            <a:r>
              <a:rPr lang="en-US" altLang="zh-CN" dirty="0" smtClean="0"/>
              <a:t>4. </a:t>
            </a:r>
            <a:r>
              <a:rPr lang="zh-CN" altLang="en-US" dirty="0" smtClean="0"/>
              <a:t>微</a:t>
            </a:r>
            <a:r>
              <a:rPr lang="zh-CN" altLang="en-US" dirty="0"/>
              <a:t>服务之间通过一些轻量的通信机制进行通信，如</a:t>
            </a:r>
            <a:r>
              <a:rPr lang="en-US" altLang="zh-CN" dirty="0"/>
              <a:t>REST API</a:t>
            </a:r>
            <a:r>
              <a:rPr lang="zh-CN" altLang="en-US" dirty="0"/>
              <a:t>接口进行调用</a:t>
            </a:r>
          </a:p>
          <a:p>
            <a:r>
              <a:rPr lang="en-US" altLang="zh-CN" dirty="0" smtClean="0"/>
              <a:t>5. </a:t>
            </a:r>
            <a:r>
              <a:rPr lang="zh-CN" altLang="en-US" dirty="0" smtClean="0"/>
              <a:t>可以</a:t>
            </a:r>
            <a:r>
              <a:rPr lang="zh-CN" altLang="en-US" dirty="0"/>
              <a:t>使用不同的语言与存储技术</a:t>
            </a:r>
          </a:p>
          <a:p>
            <a:r>
              <a:rPr lang="en-US" altLang="zh-CN" dirty="0" smtClean="0"/>
              <a:t>6. </a:t>
            </a:r>
            <a:r>
              <a:rPr lang="zh-CN" altLang="en-US" dirty="0" smtClean="0"/>
              <a:t>全自动</a:t>
            </a:r>
            <a:r>
              <a:rPr lang="zh-CN" altLang="en-US" dirty="0"/>
              <a:t>的部署机制</a:t>
            </a:r>
          </a:p>
        </p:txBody>
      </p:sp>
      <p:sp>
        <p:nvSpPr>
          <p:cNvPr id="5" name="矩形 4"/>
          <p:cNvSpPr/>
          <p:nvPr/>
        </p:nvSpPr>
        <p:spPr>
          <a:xfrm>
            <a:off x="507509" y="571427"/>
            <a:ext cx="1988045" cy="523220"/>
          </a:xfrm>
          <a:prstGeom prst="rect">
            <a:avLst/>
          </a:prstGeom>
        </p:spPr>
        <p:txBody>
          <a:bodyPr wrap="none">
            <a:spAutoFit/>
          </a:bodyPr>
          <a:lstStyle/>
          <a:p>
            <a:r>
              <a:rPr lang="zh-CN" altLang="en-US"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微服务特性</a:t>
            </a:r>
            <a:endParaRPr lang="zh-CN" altLang="en-US" sz="2800" b="1" dirty="0">
              <a:solidFill>
                <a:schemeClr val="accent1">
                  <a:lumMod val="75000"/>
                </a:schemeClr>
              </a:solidFill>
              <a:effectLst>
                <a:outerShdw blurRad="38100" dist="38100" dir="2700000" algn="tl">
                  <a:srgbClr val="000000">
                    <a:alpha val="43137"/>
                  </a:srgbClr>
                </a:outerShdw>
              </a:effectLst>
              <a:ea typeface="宋体" panose="02010600030101010101" pitchFamily="2" charset="-122"/>
            </a:endParaRPr>
          </a:p>
        </p:txBody>
      </p:sp>
    </p:spTree>
    <p:extLst>
      <p:ext uri="{BB962C8B-B14F-4D97-AF65-F5344CB8AC3E}">
        <p14:creationId xmlns:p14="http://schemas.microsoft.com/office/powerpoint/2010/main" val="40736050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54</a:t>
            </a:fld>
            <a:endParaRPr lang="zh-CN" altLang="en-US" dirty="0"/>
          </a:p>
        </p:txBody>
      </p:sp>
      <p:sp>
        <p:nvSpPr>
          <p:cNvPr id="5" name="矩形 4"/>
          <p:cNvSpPr/>
          <p:nvPr/>
        </p:nvSpPr>
        <p:spPr>
          <a:xfrm>
            <a:off x="507509" y="571427"/>
            <a:ext cx="1988045" cy="523220"/>
          </a:xfrm>
          <a:prstGeom prst="rect">
            <a:avLst/>
          </a:prstGeom>
        </p:spPr>
        <p:txBody>
          <a:bodyPr wrap="none">
            <a:spAutoFit/>
          </a:bodyPr>
          <a:lstStyle/>
          <a:p>
            <a:r>
              <a:rPr lang="zh-CN" altLang="en-US"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微服务优势</a:t>
            </a:r>
            <a:endParaRPr lang="zh-CN" altLang="en-US" sz="2800" b="1" dirty="0">
              <a:solidFill>
                <a:schemeClr val="accent1">
                  <a:lumMod val="75000"/>
                </a:schemeClr>
              </a:solidFill>
              <a:effectLst>
                <a:outerShdw blurRad="38100" dist="38100" dir="2700000" algn="tl">
                  <a:srgbClr val="000000">
                    <a:alpha val="43137"/>
                  </a:srgbClr>
                </a:outerShdw>
              </a:effectLst>
              <a:ea typeface="宋体" panose="02010600030101010101" pitchFamily="2" charset="-122"/>
            </a:endParaRPr>
          </a:p>
        </p:txBody>
      </p:sp>
      <p:sp>
        <p:nvSpPr>
          <p:cNvPr id="4" name="矩形 3"/>
          <p:cNvSpPr/>
          <p:nvPr/>
        </p:nvSpPr>
        <p:spPr>
          <a:xfrm>
            <a:off x="668215" y="1705351"/>
            <a:ext cx="9548447" cy="3416320"/>
          </a:xfrm>
          <a:prstGeom prst="rect">
            <a:avLst/>
          </a:prstGeom>
        </p:spPr>
        <p:txBody>
          <a:bodyPr wrap="square">
            <a:spAutoFit/>
          </a:bodyPr>
          <a:lstStyle/>
          <a:p>
            <a:r>
              <a:rPr lang="en-US" altLang="zh-CN" dirty="0"/>
              <a:t>1.</a:t>
            </a:r>
            <a:r>
              <a:rPr lang="zh-CN" altLang="en-US" dirty="0"/>
              <a:t>易于开发和维护一个微服务只关注一个特定的业务功能，所以它的业务清晰、代码量较少。开发和维护单个微服务相对比较简单，整个应用是由若干个微服务构建而成，所以整个应用也会维持在可控状态</a:t>
            </a:r>
            <a:r>
              <a:rPr lang="zh-CN" altLang="en-US" dirty="0" smtClean="0"/>
              <a:t>；</a:t>
            </a:r>
            <a:endParaRPr lang="en-US" altLang="zh-CN" dirty="0" smtClean="0"/>
          </a:p>
          <a:p>
            <a:endParaRPr lang="en-US" altLang="zh-CN" dirty="0"/>
          </a:p>
          <a:p>
            <a:r>
              <a:rPr lang="en-US" altLang="zh-CN" dirty="0" smtClean="0"/>
              <a:t>2</a:t>
            </a:r>
            <a:r>
              <a:rPr lang="en-US" altLang="zh-CN" dirty="0"/>
              <a:t>.</a:t>
            </a:r>
            <a:r>
              <a:rPr lang="zh-CN" altLang="en-US" dirty="0"/>
              <a:t>单个微服务启动较快单个微服务代码量较少，所以启动会比较快</a:t>
            </a:r>
            <a:r>
              <a:rPr lang="zh-CN" altLang="en-US" dirty="0" smtClean="0"/>
              <a:t>；</a:t>
            </a:r>
            <a:endParaRPr lang="en-US" altLang="zh-CN" dirty="0" smtClean="0"/>
          </a:p>
          <a:p>
            <a:endParaRPr lang="en-US" altLang="zh-CN" dirty="0"/>
          </a:p>
          <a:p>
            <a:r>
              <a:rPr lang="en-US" altLang="zh-CN" dirty="0" smtClean="0"/>
              <a:t>3</a:t>
            </a:r>
            <a:r>
              <a:rPr lang="en-US" altLang="zh-CN" dirty="0"/>
              <a:t>.</a:t>
            </a:r>
            <a:r>
              <a:rPr lang="zh-CN" altLang="en-US" dirty="0"/>
              <a:t>局部修改容易部署单体应用只要有修改，就要重新部署整个应用，微服务解决了这样的问题。一般来说，对某个微服务进行修改，只需要重新部署这个服务即可</a:t>
            </a:r>
            <a:r>
              <a:rPr lang="zh-CN" altLang="en-US" dirty="0" smtClean="0"/>
              <a:t>；</a:t>
            </a:r>
            <a:endParaRPr lang="en-US" altLang="zh-CN" dirty="0" smtClean="0"/>
          </a:p>
          <a:p>
            <a:endParaRPr lang="en-US" altLang="zh-CN" dirty="0"/>
          </a:p>
          <a:p>
            <a:r>
              <a:rPr lang="en-US" altLang="zh-CN" dirty="0" smtClean="0"/>
              <a:t>4</a:t>
            </a:r>
            <a:r>
              <a:rPr lang="en-US" altLang="zh-CN" dirty="0"/>
              <a:t>.</a:t>
            </a:r>
            <a:r>
              <a:rPr lang="zh-CN" altLang="en-US" dirty="0"/>
              <a:t>技术栈不受限在微服务中，我们可以结合项目业务及团队的特点，合理地选择技术</a:t>
            </a:r>
            <a:r>
              <a:rPr lang="zh-CN" altLang="en-US" dirty="0" smtClean="0"/>
              <a:t>栈</a:t>
            </a:r>
            <a:endParaRPr lang="en-US" altLang="zh-CN" dirty="0" smtClean="0"/>
          </a:p>
          <a:p>
            <a:endParaRPr lang="en-US" altLang="zh-CN" dirty="0"/>
          </a:p>
          <a:p>
            <a:r>
              <a:rPr lang="en-US" altLang="zh-CN" dirty="0" smtClean="0"/>
              <a:t>5</a:t>
            </a:r>
            <a:r>
              <a:rPr lang="en-US" altLang="zh-CN" dirty="0"/>
              <a:t>.</a:t>
            </a:r>
            <a:r>
              <a:rPr lang="zh-CN" altLang="en-US" dirty="0"/>
              <a:t>按需伸缩根据业务的需求灵活</a:t>
            </a:r>
            <a:r>
              <a:rPr lang="zh-CN" altLang="en-US" dirty="0" smtClean="0"/>
              <a:t>配置</a:t>
            </a:r>
            <a:endParaRPr lang="zh-CN" altLang="en-US" dirty="0"/>
          </a:p>
        </p:txBody>
      </p:sp>
    </p:spTree>
    <p:extLst>
      <p:ext uri="{BB962C8B-B14F-4D97-AF65-F5344CB8AC3E}">
        <p14:creationId xmlns:p14="http://schemas.microsoft.com/office/powerpoint/2010/main" val="9638061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55</a:t>
            </a:fld>
            <a:endParaRPr lang="zh-CN" altLang="en-US" dirty="0"/>
          </a:p>
        </p:txBody>
      </p:sp>
      <p:sp>
        <p:nvSpPr>
          <p:cNvPr id="5" name="矩形 4"/>
          <p:cNvSpPr/>
          <p:nvPr/>
        </p:nvSpPr>
        <p:spPr>
          <a:xfrm>
            <a:off x="507509" y="571427"/>
            <a:ext cx="2348720" cy="523220"/>
          </a:xfrm>
          <a:prstGeom prst="rect">
            <a:avLst/>
          </a:prstGeom>
        </p:spPr>
        <p:txBody>
          <a:bodyPr wrap="none">
            <a:spAutoFit/>
          </a:bodyPr>
          <a:lstStyle/>
          <a:p>
            <a:r>
              <a:rPr lang="zh-CN" altLang="en-US"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微服务的挑战</a:t>
            </a:r>
            <a:endParaRPr lang="zh-CN" altLang="en-US" sz="2800" b="1" dirty="0">
              <a:solidFill>
                <a:schemeClr val="accent1">
                  <a:lumMod val="75000"/>
                </a:schemeClr>
              </a:solidFill>
              <a:effectLst>
                <a:outerShdw blurRad="38100" dist="38100" dir="2700000" algn="tl">
                  <a:srgbClr val="000000">
                    <a:alpha val="43137"/>
                  </a:srgbClr>
                </a:outerShdw>
              </a:effectLst>
              <a:ea typeface="宋体" panose="02010600030101010101" pitchFamily="2" charset="-122"/>
            </a:endParaRPr>
          </a:p>
        </p:txBody>
      </p:sp>
      <p:sp>
        <p:nvSpPr>
          <p:cNvPr id="4" name="矩形 3"/>
          <p:cNvSpPr/>
          <p:nvPr/>
        </p:nvSpPr>
        <p:spPr>
          <a:xfrm>
            <a:off x="668215" y="1705351"/>
            <a:ext cx="9548447" cy="3139321"/>
          </a:xfrm>
          <a:prstGeom prst="rect">
            <a:avLst/>
          </a:prstGeom>
        </p:spPr>
        <p:txBody>
          <a:bodyPr wrap="square">
            <a:spAutoFit/>
          </a:bodyPr>
          <a:lstStyle/>
          <a:p>
            <a:r>
              <a:rPr lang="en-US" altLang="zh-CN" dirty="0"/>
              <a:t>1.</a:t>
            </a:r>
            <a:r>
              <a:rPr lang="zh-CN" altLang="en-US" dirty="0"/>
              <a:t>运维要求较高更多的服务意味着更多的运维投入。在单体架构中只需要保证一个应用的正常运行；而在微服务中，需要保证几十甚至几百个服务的正常运行与协作，带来了巨大的挑战</a:t>
            </a:r>
            <a:r>
              <a:rPr lang="zh-CN" altLang="en-US" dirty="0" smtClean="0"/>
              <a:t>；</a:t>
            </a:r>
            <a:endParaRPr lang="en-US" altLang="zh-CN" dirty="0" smtClean="0"/>
          </a:p>
          <a:p>
            <a:endParaRPr lang="en-US" altLang="zh-CN" dirty="0"/>
          </a:p>
          <a:p>
            <a:r>
              <a:rPr lang="en-US" altLang="zh-CN" dirty="0" smtClean="0"/>
              <a:t>2</a:t>
            </a:r>
            <a:r>
              <a:rPr lang="en-US" altLang="zh-CN" dirty="0"/>
              <a:t>.</a:t>
            </a:r>
            <a:r>
              <a:rPr lang="zh-CN" altLang="en-US" dirty="0"/>
              <a:t>分布式固有的复杂性使用微服务构建的是分布式系统。对于一个分布式系统，系统容错、网络延迟、分布式事务等都带来了巨大的挑战</a:t>
            </a:r>
            <a:r>
              <a:rPr lang="zh-CN" altLang="en-US" dirty="0" smtClean="0"/>
              <a:t>；</a:t>
            </a:r>
            <a:endParaRPr lang="en-US" altLang="zh-CN" dirty="0" smtClean="0"/>
          </a:p>
          <a:p>
            <a:endParaRPr lang="en-US" altLang="zh-CN" dirty="0"/>
          </a:p>
          <a:p>
            <a:r>
              <a:rPr lang="en-US" altLang="zh-CN" dirty="0" smtClean="0"/>
              <a:t>3</a:t>
            </a:r>
            <a:r>
              <a:rPr lang="en-US" altLang="zh-CN" dirty="0"/>
              <a:t>.</a:t>
            </a:r>
            <a:r>
              <a:rPr lang="zh-CN" altLang="en-US" dirty="0"/>
              <a:t>接口调整成本高微服务之间通过接口进行通信。如果修改某个微服务的</a:t>
            </a:r>
            <a:r>
              <a:rPr lang="en-US" altLang="zh-CN" dirty="0"/>
              <a:t>API</a:t>
            </a:r>
            <a:r>
              <a:rPr lang="zh-CN" altLang="en-US" dirty="0"/>
              <a:t>，可能所有使用了该接口的微服务都需要做调整</a:t>
            </a:r>
            <a:r>
              <a:rPr lang="zh-CN" altLang="en-US" dirty="0" smtClean="0"/>
              <a:t>；</a:t>
            </a:r>
            <a:endParaRPr lang="en-US" altLang="zh-CN" dirty="0" smtClean="0"/>
          </a:p>
          <a:p>
            <a:endParaRPr lang="en-US" altLang="zh-CN" dirty="0"/>
          </a:p>
          <a:p>
            <a:r>
              <a:rPr lang="en-US" altLang="zh-CN" dirty="0" smtClean="0"/>
              <a:t>4</a:t>
            </a:r>
            <a:r>
              <a:rPr lang="en-US" altLang="zh-CN" dirty="0"/>
              <a:t>.</a:t>
            </a:r>
            <a:r>
              <a:rPr lang="zh-CN" altLang="en-US" dirty="0"/>
              <a:t>重复劳动很多服务可能都会使用到相同的功能。而这个功能并没有达到分解为一个微服务的程度，这个时候，可能各个服务都会开发这一功能，导致代码重复</a:t>
            </a:r>
            <a:r>
              <a:rPr lang="zh-CN" altLang="en-US" dirty="0" smtClean="0"/>
              <a:t>。</a:t>
            </a:r>
            <a:endParaRPr lang="zh-CN" altLang="en-US" dirty="0"/>
          </a:p>
        </p:txBody>
      </p:sp>
    </p:spTree>
    <p:extLst>
      <p:ext uri="{BB962C8B-B14F-4D97-AF65-F5344CB8AC3E}">
        <p14:creationId xmlns:p14="http://schemas.microsoft.com/office/powerpoint/2010/main" val="23225851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56</a:t>
            </a:fld>
            <a:endParaRPr lang="zh-CN" altLang="en-US" dirty="0"/>
          </a:p>
        </p:txBody>
      </p:sp>
      <p:sp>
        <p:nvSpPr>
          <p:cNvPr id="5" name="矩形 4"/>
          <p:cNvSpPr/>
          <p:nvPr/>
        </p:nvSpPr>
        <p:spPr>
          <a:xfrm>
            <a:off x="507509" y="571427"/>
            <a:ext cx="4929555" cy="523220"/>
          </a:xfrm>
          <a:prstGeom prst="rect">
            <a:avLst/>
          </a:prstGeom>
        </p:spPr>
        <p:txBody>
          <a:bodyPr wrap="none">
            <a:spAutoFit/>
          </a:bodyPr>
          <a:lstStyle/>
          <a:p>
            <a:r>
              <a:rPr lang="zh-CN" altLang="en-US"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微服务架构与</a:t>
            </a:r>
            <a:r>
              <a:rPr lang="en-US" altLang="zh-CN"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SOA</a:t>
            </a:r>
            <a:r>
              <a:rPr lang="zh-CN" altLang="en-US"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架构的区别</a:t>
            </a:r>
            <a:endParaRPr lang="zh-CN" altLang="en-US" sz="2800" b="1" dirty="0">
              <a:solidFill>
                <a:schemeClr val="accent1">
                  <a:lumMod val="75000"/>
                </a:schemeClr>
              </a:solidFill>
              <a:effectLst>
                <a:outerShdw blurRad="38100" dist="38100" dir="2700000" algn="tl">
                  <a:srgbClr val="000000">
                    <a:alpha val="43137"/>
                  </a:srgbClr>
                </a:outerShdw>
              </a:effectLst>
              <a:ea typeface="宋体" panose="02010600030101010101" pitchFamily="2" charset="-122"/>
            </a:endParaRPr>
          </a:p>
        </p:txBody>
      </p:sp>
      <p:sp>
        <p:nvSpPr>
          <p:cNvPr id="3" name="矩形 2"/>
          <p:cNvSpPr/>
          <p:nvPr/>
        </p:nvSpPr>
        <p:spPr>
          <a:xfrm>
            <a:off x="835268" y="1740877"/>
            <a:ext cx="8308731" cy="1200329"/>
          </a:xfrm>
          <a:prstGeom prst="rect">
            <a:avLst/>
          </a:prstGeom>
        </p:spPr>
        <p:txBody>
          <a:bodyPr wrap="square">
            <a:spAutoFit/>
          </a:bodyPr>
          <a:lstStyle/>
          <a:p>
            <a:r>
              <a:rPr lang="en-US" altLang="zh-CN" dirty="0" smtClean="0"/>
              <a:t>1. </a:t>
            </a:r>
            <a:r>
              <a:rPr lang="zh-CN" altLang="en-US" dirty="0" smtClean="0"/>
              <a:t>微</a:t>
            </a:r>
            <a:r>
              <a:rPr lang="zh-CN" altLang="en-US" dirty="0"/>
              <a:t>服务架构强调的第一个重点就是业务系统需要彻底的组件化和服务化</a:t>
            </a:r>
            <a:br>
              <a:rPr lang="zh-CN" altLang="en-US" dirty="0"/>
            </a:br>
            <a:endParaRPr lang="en-US" altLang="zh-CN" dirty="0" smtClean="0"/>
          </a:p>
          <a:p>
            <a:r>
              <a:rPr lang="en-US" altLang="zh-CN" dirty="0" smtClean="0"/>
              <a:t>2. </a:t>
            </a:r>
            <a:r>
              <a:rPr lang="zh-CN" altLang="en-US" dirty="0" smtClean="0"/>
              <a:t>微</a:t>
            </a:r>
            <a:r>
              <a:rPr lang="zh-CN" altLang="en-US" dirty="0"/>
              <a:t>服务架构不在强调传统</a:t>
            </a:r>
            <a:r>
              <a:rPr lang="en-US" altLang="zh-CN" dirty="0"/>
              <a:t>SOA</a:t>
            </a:r>
            <a:r>
              <a:rPr lang="zh-CN" altLang="en-US" dirty="0"/>
              <a:t>架构里面比较重的</a:t>
            </a:r>
            <a:r>
              <a:rPr lang="en-US" altLang="zh-CN" dirty="0"/>
              <a:t>ESB</a:t>
            </a:r>
            <a:r>
              <a:rPr lang="zh-CN" altLang="en-US" dirty="0"/>
              <a:t>企业服务总线，同时</a:t>
            </a:r>
            <a:r>
              <a:rPr lang="en-US" altLang="zh-CN" dirty="0"/>
              <a:t>SOA</a:t>
            </a:r>
            <a:r>
              <a:rPr lang="zh-CN" altLang="en-US" dirty="0"/>
              <a:t>的思想进入到单个业务系统内部实现真正的组件化。</a:t>
            </a:r>
          </a:p>
        </p:txBody>
      </p:sp>
    </p:spTree>
    <p:extLst>
      <p:ext uri="{BB962C8B-B14F-4D97-AF65-F5344CB8AC3E}">
        <p14:creationId xmlns:p14="http://schemas.microsoft.com/office/powerpoint/2010/main" val="36141681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4946650" y="1332068"/>
            <a:ext cx="2298700" cy="2060264"/>
          </a:xfrm>
          <a:custGeom>
            <a:avLst/>
            <a:gdLst>
              <a:gd name="connsiteX0" fmla="*/ 0 w 2298700"/>
              <a:gd name="connsiteY0" fmla="*/ 1293498 h 2060264"/>
              <a:gd name="connsiteX1" fmla="*/ 30100 w 2298700"/>
              <a:gd name="connsiteY1" fmla="*/ 1293498 h 2060264"/>
              <a:gd name="connsiteX2" fmla="*/ 30100 w 2298700"/>
              <a:gd name="connsiteY2" fmla="*/ 2030164 h 2060264"/>
              <a:gd name="connsiteX3" fmla="*/ 2268600 w 2298700"/>
              <a:gd name="connsiteY3" fmla="*/ 2030164 h 2060264"/>
              <a:gd name="connsiteX4" fmla="*/ 2268600 w 2298700"/>
              <a:gd name="connsiteY4" fmla="*/ 1293498 h 2060264"/>
              <a:gd name="connsiteX5" fmla="*/ 2298700 w 2298700"/>
              <a:gd name="connsiteY5" fmla="*/ 1293498 h 2060264"/>
              <a:gd name="connsiteX6" fmla="*/ 2298700 w 2298700"/>
              <a:gd name="connsiteY6" fmla="*/ 2060264 h 2060264"/>
              <a:gd name="connsiteX7" fmla="*/ 0 w 2298700"/>
              <a:gd name="connsiteY7" fmla="*/ 2060264 h 2060264"/>
              <a:gd name="connsiteX8" fmla="*/ 0 w 2298700"/>
              <a:gd name="connsiteY8" fmla="*/ 0 h 2060264"/>
              <a:gd name="connsiteX9" fmla="*/ 2298700 w 2298700"/>
              <a:gd name="connsiteY9" fmla="*/ 0 h 2060264"/>
              <a:gd name="connsiteX10" fmla="*/ 2298700 w 2298700"/>
              <a:gd name="connsiteY10" fmla="*/ 498664 h 2060264"/>
              <a:gd name="connsiteX11" fmla="*/ 2268600 w 2298700"/>
              <a:gd name="connsiteY11" fmla="*/ 498664 h 2060264"/>
              <a:gd name="connsiteX12" fmla="*/ 2268600 w 2298700"/>
              <a:gd name="connsiteY12" fmla="*/ 30100 h 2060264"/>
              <a:gd name="connsiteX13" fmla="*/ 30100 w 2298700"/>
              <a:gd name="connsiteY13" fmla="*/ 30100 h 2060264"/>
              <a:gd name="connsiteX14" fmla="*/ 30100 w 2298700"/>
              <a:gd name="connsiteY14" fmla="*/ 498664 h 2060264"/>
              <a:gd name="connsiteX15" fmla="*/ 0 w 2298700"/>
              <a:gd name="connsiteY15" fmla="*/ 498664 h 206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8700" h="2060264">
                <a:moveTo>
                  <a:pt x="0" y="1293498"/>
                </a:moveTo>
                <a:lnTo>
                  <a:pt x="30100" y="1293498"/>
                </a:lnTo>
                <a:lnTo>
                  <a:pt x="30100" y="2030164"/>
                </a:lnTo>
                <a:lnTo>
                  <a:pt x="2268600" y="2030164"/>
                </a:lnTo>
                <a:lnTo>
                  <a:pt x="2268600" y="1293498"/>
                </a:lnTo>
                <a:lnTo>
                  <a:pt x="2298700" y="1293498"/>
                </a:lnTo>
                <a:lnTo>
                  <a:pt x="2298700" y="2060264"/>
                </a:lnTo>
                <a:lnTo>
                  <a:pt x="0" y="2060264"/>
                </a:lnTo>
                <a:close/>
                <a:moveTo>
                  <a:pt x="0" y="0"/>
                </a:moveTo>
                <a:lnTo>
                  <a:pt x="2298700" y="0"/>
                </a:lnTo>
                <a:lnTo>
                  <a:pt x="2298700" y="498664"/>
                </a:lnTo>
                <a:lnTo>
                  <a:pt x="2268600" y="498664"/>
                </a:lnTo>
                <a:lnTo>
                  <a:pt x="2268600" y="30100"/>
                </a:lnTo>
                <a:lnTo>
                  <a:pt x="30100" y="30100"/>
                </a:lnTo>
                <a:lnTo>
                  <a:pt x="30100" y="498664"/>
                </a:lnTo>
                <a:lnTo>
                  <a:pt x="0" y="498664"/>
                </a:ln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4760157" y="1711485"/>
            <a:ext cx="2671693"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charset="0"/>
                <a:ea typeface="微软雅黑" charset="-122"/>
              </a:rPr>
              <a:t>PART 03</a:t>
            </a:r>
            <a:endParaRPr kumimoji="0" lang="zh-CN" altLang="en-US" sz="48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charset="0"/>
              <a:ea typeface="微软雅黑" charset="-122"/>
            </a:endParaRPr>
          </a:p>
        </p:txBody>
      </p:sp>
      <p:cxnSp>
        <p:nvCxnSpPr>
          <p:cNvPr id="5" name="直接连接符 4"/>
          <p:cNvCxnSpPr/>
          <p:nvPr/>
        </p:nvCxnSpPr>
        <p:spPr>
          <a:xfrm>
            <a:off x="5727700" y="2821332"/>
            <a:ext cx="736600" cy="0"/>
          </a:xfrm>
          <a:prstGeom prst="line">
            <a:avLst/>
          </a:prstGeom>
          <a:ln w="38100" cap="rnd">
            <a:gradFill flip="none" rotWithShape="1">
              <a:gsLst>
                <a:gs pos="0">
                  <a:schemeClr val="tx1">
                    <a:lumMod val="50000"/>
                    <a:lumOff val="50000"/>
                  </a:schemeClr>
                </a:gs>
                <a:gs pos="100000">
                  <a:schemeClr val="bg1">
                    <a:lumMod val="75000"/>
                  </a:schemeClr>
                </a:gs>
              </a:gsLst>
              <a:lin ang="2700000" scaled="1"/>
              <a:tileRect/>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105985" y="3722278"/>
            <a:ext cx="1980029" cy="523220"/>
          </a:xfrm>
          <a:prstGeom prst="rect">
            <a:avLst/>
          </a:prstGeom>
          <a:noFill/>
        </p:spPr>
        <p:txBody>
          <a:bodyPr wrap="none" rtlCol="0">
            <a:spAutoFit/>
            <a:scene3d>
              <a:camera prst="orthographicFront"/>
              <a:lightRig rig="threePt" dir="t"/>
            </a:scene3d>
            <a:sp3d contourW="12700"/>
          </a:bodyPr>
          <a:lstStyle/>
          <a:p>
            <a:pPr lvl="0">
              <a:defRPr/>
            </a:pPr>
            <a:r>
              <a:rPr lang="zh-CN" altLang="en-US" sz="2800" b="1" dirty="0">
                <a:solidFill>
                  <a:schemeClr val="tx1">
                    <a:lumMod val="65000"/>
                    <a:lumOff val="35000"/>
                  </a:schemeClr>
                </a:solidFill>
                <a:latin typeface="Arial" charset="0"/>
                <a:ea typeface="微软雅黑" charset="-122"/>
              </a:rPr>
              <a:t>小结和讨论</a:t>
            </a:r>
            <a:endParaRPr lang="en-US" altLang="zh-CN" sz="2800" b="1" dirty="0">
              <a:solidFill>
                <a:schemeClr val="tx1">
                  <a:lumMod val="65000"/>
                  <a:lumOff val="35000"/>
                </a:schemeClr>
              </a:solidFill>
              <a:latin typeface="Arial" charset="0"/>
              <a:ea typeface="微软雅黑" charset="-122"/>
            </a:endParaRPr>
          </a:p>
        </p:txBody>
      </p:sp>
      <p:sp>
        <p:nvSpPr>
          <p:cNvPr id="2" name="Slide Number Placeholder 1"/>
          <p:cNvSpPr>
            <a:spLocks noGrp="1"/>
          </p:cNvSpPr>
          <p:nvPr>
            <p:ph type="sldNum" sz="quarter" idx="12"/>
          </p:nvPr>
        </p:nvSpPr>
        <p:spPr/>
        <p:txBody>
          <a:bodyPr/>
          <a:lstStyle/>
          <a:p>
            <a:fld id="{791C74C5-49C3-4B91-9805-E5C47E5A7A90}" type="slidenum">
              <a:rPr lang="zh-CN" altLang="en-US" smtClean="0"/>
              <a:t>57</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3000" advTm="0">
        <p14:reveal/>
      </p:transition>
    </mc:Choice>
    <mc:Fallback xmlns="">
      <p:transition spd="slow" advTm="0">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58</a:t>
            </a:fld>
            <a:endParaRPr lang="zh-CN" altLang="en-US" dirty="0"/>
          </a:p>
        </p:txBody>
      </p:sp>
      <p:sp>
        <p:nvSpPr>
          <p:cNvPr id="3" name="矩形 2"/>
          <p:cNvSpPr/>
          <p:nvPr/>
        </p:nvSpPr>
        <p:spPr>
          <a:xfrm>
            <a:off x="507509" y="571427"/>
            <a:ext cx="2167581" cy="523220"/>
          </a:xfrm>
          <a:prstGeom prst="rect">
            <a:avLst/>
          </a:prstGeom>
        </p:spPr>
        <p:txBody>
          <a:bodyPr wrap="none">
            <a:spAutoFit/>
          </a:bodyPr>
          <a:lstStyle/>
          <a:p>
            <a:r>
              <a:rPr lang="en-US" altLang="zh-CN" sz="2800" b="1" dirty="0" err="1"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Netty</a:t>
            </a:r>
            <a:r>
              <a:rPr lang="zh-CN" altLang="en-US"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知识点</a:t>
            </a:r>
            <a:endParaRPr lang="zh-CN" altLang="en-US" sz="2800" b="1" dirty="0">
              <a:solidFill>
                <a:schemeClr val="accent1">
                  <a:lumMod val="75000"/>
                </a:schemeClr>
              </a:solidFill>
              <a:effectLst>
                <a:outerShdw blurRad="38100" dist="38100" dir="2700000" algn="tl">
                  <a:srgbClr val="000000">
                    <a:alpha val="43137"/>
                  </a:srgbClr>
                </a:outerShdw>
              </a:effectLst>
              <a:ea typeface="宋体" panose="02010600030101010101" pitchFamily="2" charset="-122"/>
            </a:endParaRPr>
          </a:p>
        </p:txBody>
      </p:sp>
      <p:pic>
        <p:nvPicPr>
          <p:cNvPr id="4" name="Picture 2" descr="https://img-blog.csdnimg.cn/20200628194227859.png?x-oss-process=image/watermark,type_ZmFuZ3poZW5naGVpdGk,shadow_10,text_aHR0cHM6Ly9ibG9nLmNzZG4ubmV0L3FxXzQzNzkyMzg1,size_16,color_FFFFFF,t_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509" y="1297081"/>
            <a:ext cx="11133132" cy="4111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3918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59</a:t>
            </a:fld>
            <a:endParaRPr lang="zh-CN" altLang="en-US" dirty="0"/>
          </a:p>
        </p:txBody>
      </p:sp>
      <p:sp>
        <p:nvSpPr>
          <p:cNvPr id="3" name="TextBox 2"/>
          <p:cNvSpPr txBox="1"/>
          <p:nvPr/>
        </p:nvSpPr>
        <p:spPr>
          <a:xfrm>
            <a:off x="695915" y="1335186"/>
            <a:ext cx="9621429" cy="2031325"/>
          </a:xfrm>
          <a:prstGeom prst="rect">
            <a:avLst/>
          </a:prstGeom>
          <a:noFill/>
        </p:spPr>
        <p:txBody>
          <a:bodyPr wrap="square" rtlCol="0">
            <a:spAutoFit/>
          </a:bodyPr>
          <a:lstStyle/>
          <a:p>
            <a:endParaRPr lang="en-US" altLang="zh-CN" dirty="0" smtClean="0">
              <a:latin typeface="+mn-ea"/>
            </a:endParaRPr>
          </a:p>
          <a:p>
            <a:endParaRPr lang="en-US" altLang="zh-CN" dirty="0">
              <a:latin typeface="+mn-ea"/>
            </a:endParaRPr>
          </a:p>
          <a:p>
            <a:r>
              <a:rPr lang="en-US" altLang="zh-CN" dirty="0" smtClean="0">
                <a:latin typeface="+mn-ea"/>
              </a:rPr>
              <a:t>1. </a:t>
            </a:r>
            <a:r>
              <a:rPr lang="zh-CN" altLang="en-US" dirty="0" smtClean="0">
                <a:latin typeface="+mn-ea"/>
              </a:rPr>
              <a:t>我们了解到</a:t>
            </a:r>
            <a:r>
              <a:rPr lang="en-US" altLang="zh-CN" dirty="0" err="1" smtClean="0">
                <a:latin typeface="+mn-ea"/>
              </a:rPr>
              <a:t>Dubbo</a:t>
            </a:r>
            <a:r>
              <a:rPr lang="zh-CN" altLang="en-US" dirty="0" smtClean="0">
                <a:latin typeface="+mn-ea"/>
              </a:rPr>
              <a:t>是基于</a:t>
            </a:r>
            <a:r>
              <a:rPr lang="en-US" altLang="zh-CN" dirty="0" err="1" smtClean="0">
                <a:latin typeface="+mn-ea"/>
              </a:rPr>
              <a:t>Netty</a:t>
            </a:r>
            <a:r>
              <a:rPr lang="zh-CN" altLang="en-US" dirty="0" smtClean="0">
                <a:latin typeface="+mn-ea"/>
              </a:rPr>
              <a:t>实现的高性能</a:t>
            </a:r>
            <a:r>
              <a:rPr lang="en-US" altLang="zh-CN" dirty="0" smtClean="0">
                <a:latin typeface="+mn-ea"/>
              </a:rPr>
              <a:t>RPC</a:t>
            </a:r>
            <a:r>
              <a:rPr lang="zh-CN" altLang="en-US" dirty="0" smtClean="0">
                <a:latin typeface="+mn-ea"/>
              </a:rPr>
              <a:t>分布式服务</a:t>
            </a:r>
            <a:r>
              <a:rPr lang="zh-CN" altLang="en-US" dirty="0">
                <a:latin typeface="+mn-ea"/>
              </a:rPr>
              <a:t>框架</a:t>
            </a:r>
            <a:r>
              <a:rPr lang="zh-CN" altLang="en-US" dirty="0" smtClean="0">
                <a:latin typeface="+mn-ea"/>
              </a:rPr>
              <a:t>，</a:t>
            </a:r>
            <a:endParaRPr lang="en-US" altLang="zh-CN" dirty="0" smtClean="0">
              <a:latin typeface="+mn-ea"/>
            </a:endParaRPr>
          </a:p>
          <a:p>
            <a:r>
              <a:rPr lang="zh-CN" altLang="en-US" dirty="0" smtClean="0">
                <a:latin typeface="+mn-ea"/>
              </a:rPr>
              <a:t>那么</a:t>
            </a:r>
            <a:r>
              <a:rPr lang="en-US" altLang="zh-CN" dirty="0" err="1" smtClean="0">
                <a:latin typeface="+mn-ea"/>
              </a:rPr>
              <a:t>Dubbo</a:t>
            </a:r>
            <a:r>
              <a:rPr lang="zh-CN" altLang="en-US" dirty="0" smtClean="0">
                <a:latin typeface="+mn-ea"/>
              </a:rPr>
              <a:t>和我们项目中使用的</a:t>
            </a:r>
            <a:r>
              <a:rPr lang="en-US" altLang="zh-CN" dirty="0" smtClean="0">
                <a:latin typeface="+mn-ea"/>
              </a:rPr>
              <a:t>Feign</a:t>
            </a:r>
            <a:r>
              <a:rPr lang="zh-CN" altLang="en-US" dirty="0" smtClean="0">
                <a:latin typeface="+mn-ea"/>
              </a:rPr>
              <a:t>有什么区别呢？</a:t>
            </a:r>
            <a:endParaRPr lang="en-US" altLang="zh-CN" dirty="0" smtClean="0">
              <a:latin typeface="+mn-ea"/>
            </a:endParaRPr>
          </a:p>
          <a:p>
            <a:endParaRPr lang="en-US" altLang="zh-CN" dirty="0">
              <a:latin typeface="+mn-ea"/>
            </a:endParaRPr>
          </a:p>
          <a:p>
            <a:r>
              <a:rPr lang="en-US" altLang="zh-CN" dirty="0" smtClean="0">
                <a:latin typeface="+mn-ea"/>
              </a:rPr>
              <a:t>2.</a:t>
            </a:r>
            <a:r>
              <a:rPr lang="zh-CN" altLang="en-US" dirty="0" smtClean="0">
                <a:latin typeface="+mn-ea"/>
              </a:rPr>
              <a:t>如何用</a:t>
            </a:r>
            <a:r>
              <a:rPr lang="en-US" altLang="zh-CN" dirty="0" err="1">
                <a:latin typeface="+mn-ea"/>
              </a:rPr>
              <a:t>Netty</a:t>
            </a:r>
            <a:r>
              <a:rPr lang="en-US" altLang="zh-CN" dirty="0">
                <a:latin typeface="+mn-ea"/>
              </a:rPr>
              <a:t> </a:t>
            </a:r>
            <a:r>
              <a:rPr lang="zh-CN" altLang="en-US" dirty="0" smtClean="0">
                <a:latin typeface="+mn-ea"/>
              </a:rPr>
              <a:t>实现一个自己的</a:t>
            </a:r>
            <a:r>
              <a:rPr lang="en-US" altLang="zh-CN" dirty="0" smtClean="0">
                <a:latin typeface="+mn-ea"/>
              </a:rPr>
              <a:t>RPC</a:t>
            </a:r>
            <a:r>
              <a:rPr lang="zh-CN" altLang="en-US" dirty="0" smtClean="0">
                <a:latin typeface="+mn-ea"/>
              </a:rPr>
              <a:t>框架</a:t>
            </a:r>
            <a:r>
              <a:rPr lang="en-US" altLang="zh-CN" dirty="0" smtClean="0">
                <a:latin typeface="+mn-ea"/>
              </a:rPr>
              <a:t> </a:t>
            </a:r>
            <a:r>
              <a:rPr lang="zh-CN" altLang="en-US" dirty="0" smtClean="0">
                <a:latin typeface="+mn-ea"/>
              </a:rPr>
              <a:t>？</a:t>
            </a:r>
            <a:endParaRPr lang="en-US" altLang="zh-CN" dirty="0">
              <a:latin typeface="+mn-ea"/>
            </a:endParaRPr>
          </a:p>
          <a:p>
            <a:endParaRPr lang="zh-CN" altLang="en-US" dirty="0">
              <a:latin typeface="+mn-ea"/>
            </a:endParaRPr>
          </a:p>
        </p:txBody>
      </p:sp>
      <p:sp>
        <p:nvSpPr>
          <p:cNvPr id="4" name="矩形 3"/>
          <p:cNvSpPr/>
          <p:nvPr/>
        </p:nvSpPr>
        <p:spPr>
          <a:xfrm>
            <a:off x="507509" y="571427"/>
            <a:ext cx="1988045" cy="523220"/>
          </a:xfrm>
          <a:prstGeom prst="rect">
            <a:avLst/>
          </a:prstGeom>
        </p:spPr>
        <p:txBody>
          <a:bodyPr wrap="none">
            <a:spAutoFit/>
          </a:bodyPr>
          <a:lstStyle/>
          <a:p>
            <a:r>
              <a:rPr lang="zh-CN" altLang="en-US"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思考与讨论</a:t>
            </a:r>
            <a:endParaRPr lang="zh-CN" altLang="en-US" sz="2800" b="1" dirty="0">
              <a:solidFill>
                <a:schemeClr val="accent1">
                  <a:lumMod val="75000"/>
                </a:schemeClr>
              </a:solidFill>
              <a:effectLst>
                <a:outerShdw blurRad="38100" dist="38100" dir="2700000" algn="tl">
                  <a:srgbClr val="000000">
                    <a:alpha val="43137"/>
                  </a:srgbClr>
                </a:outerShdw>
              </a:effectLst>
              <a:ea typeface="宋体" panose="02010600030101010101" pitchFamily="2" charset="-122"/>
            </a:endParaRPr>
          </a:p>
        </p:txBody>
      </p:sp>
    </p:spTree>
    <p:extLst>
      <p:ext uri="{BB962C8B-B14F-4D97-AF65-F5344CB8AC3E}">
        <p14:creationId xmlns:p14="http://schemas.microsoft.com/office/powerpoint/2010/main" val="41966163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6</a:t>
            </a:fld>
            <a:endParaRPr lang="zh-CN" altLang="en-US" dirty="0"/>
          </a:p>
        </p:txBody>
      </p:sp>
      <p:sp>
        <p:nvSpPr>
          <p:cNvPr id="3" name="矩形 2"/>
          <p:cNvSpPr/>
          <p:nvPr/>
        </p:nvSpPr>
        <p:spPr>
          <a:xfrm>
            <a:off x="580607" y="436398"/>
            <a:ext cx="3262432" cy="369332"/>
          </a:xfrm>
          <a:prstGeom prst="rect">
            <a:avLst/>
          </a:prstGeom>
        </p:spPr>
        <p:txBody>
          <a:bodyPr wrap="none">
            <a:spAutoFit/>
          </a:bodyPr>
          <a:lstStyle/>
          <a:p>
            <a:r>
              <a:rPr lang="en-US" altLang="zh-CN" b="1" dirty="0">
                <a:solidFill>
                  <a:srgbClr val="0070C0"/>
                </a:solidFill>
              </a:rPr>
              <a:t>BIO</a:t>
            </a:r>
            <a:r>
              <a:rPr lang="zh-CN" altLang="en-US" b="1" dirty="0">
                <a:solidFill>
                  <a:srgbClr val="0070C0"/>
                </a:solidFill>
              </a:rPr>
              <a:t>、</a:t>
            </a:r>
            <a:r>
              <a:rPr lang="en-US" altLang="zh-CN" b="1" dirty="0">
                <a:solidFill>
                  <a:srgbClr val="0070C0"/>
                </a:solidFill>
              </a:rPr>
              <a:t>NIO</a:t>
            </a:r>
            <a:r>
              <a:rPr lang="zh-CN" altLang="en-US" b="1" dirty="0">
                <a:solidFill>
                  <a:srgbClr val="0070C0"/>
                </a:solidFill>
              </a:rPr>
              <a:t>、</a:t>
            </a:r>
            <a:r>
              <a:rPr lang="en-US" altLang="zh-CN" b="1" dirty="0">
                <a:solidFill>
                  <a:srgbClr val="0070C0"/>
                </a:solidFill>
              </a:rPr>
              <a:t>AIO</a:t>
            </a:r>
            <a:r>
              <a:rPr lang="zh-CN" altLang="en-US" b="1" dirty="0">
                <a:solidFill>
                  <a:srgbClr val="0070C0"/>
                </a:solidFill>
              </a:rPr>
              <a:t>适用场景分析</a:t>
            </a:r>
            <a:endParaRPr lang="en-US" altLang="zh-CN" dirty="0"/>
          </a:p>
        </p:txBody>
      </p:sp>
      <p:sp>
        <p:nvSpPr>
          <p:cNvPr id="4" name="矩形 3"/>
          <p:cNvSpPr/>
          <p:nvPr/>
        </p:nvSpPr>
        <p:spPr>
          <a:xfrm>
            <a:off x="580607" y="805730"/>
            <a:ext cx="10165616" cy="3693319"/>
          </a:xfrm>
          <a:prstGeom prst="rect">
            <a:avLst/>
          </a:prstGeom>
        </p:spPr>
        <p:txBody>
          <a:bodyPr wrap="square">
            <a:spAutoFit/>
          </a:bodyPr>
          <a:lstStyle/>
          <a:p>
            <a:endParaRPr lang="en-US" altLang="zh-CN" dirty="0"/>
          </a:p>
          <a:p>
            <a:pPr marL="342900" indent="-342900" fontAlgn="base">
              <a:buAutoNum type="arabicParenR"/>
            </a:pPr>
            <a:r>
              <a:rPr lang="en-US" altLang="zh-CN" dirty="0"/>
              <a:t>BIO</a:t>
            </a:r>
            <a:r>
              <a:rPr lang="zh-CN" altLang="en-US" dirty="0"/>
              <a:t>方式适用于连接数目比较小且固定的架构，这种方式对服务器资源要求比较高，并发局限于应用中，</a:t>
            </a:r>
            <a:r>
              <a:rPr lang="en-US" altLang="zh-CN" dirty="0"/>
              <a:t>JDK1.4</a:t>
            </a:r>
            <a:r>
              <a:rPr lang="zh-CN" altLang="en-US" dirty="0"/>
              <a:t>以前的唯一选择，但程序简单易理解。</a:t>
            </a:r>
            <a:endParaRPr lang="en-US" altLang="zh-CN" dirty="0"/>
          </a:p>
          <a:p>
            <a:pPr marL="342900" indent="-342900" fontAlgn="base">
              <a:buAutoNum type="arabicParenR"/>
            </a:pPr>
            <a:endParaRPr lang="en-US" altLang="zh-CN" dirty="0"/>
          </a:p>
          <a:p>
            <a:pPr marL="342900" indent="-342900" fontAlgn="base">
              <a:buAutoNum type="arabicParenR"/>
            </a:pPr>
            <a:r>
              <a:rPr lang="en-US" altLang="zh-CN" dirty="0"/>
              <a:t>NIO</a:t>
            </a:r>
            <a:r>
              <a:rPr lang="zh-CN" altLang="en-US" dirty="0"/>
              <a:t>方式适用于</a:t>
            </a:r>
            <a:r>
              <a:rPr lang="zh-CN" altLang="en-US" b="1" dirty="0"/>
              <a:t>连接数目多且连接比较短</a:t>
            </a:r>
            <a:r>
              <a:rPr lang="zh-CN" altLang="en-US" dirty="0"/>
              <a:t>（轻操作）的架构，比如聊天服务器，弹幕系统，服务器间通讯等。编程比较复杂，</a:t>
            </a:r>
            <a:r>
              <a:rPr lang="en-US" altLang="zh-CN" dirty="0"/>
              <a:t>JDK1.4</a:t>
            </a:r>
            <a:r>
              <a:rPr lang="zh-CN" altLang="en-US" dirty="0"/>
              <a:t>开始支持。</a:t>
            </a:r>
            <a:endParaRPr lang="en-US" altLang="zh-CN" dirty="0"/>
          </a:p>
          <a:p>
            <a:pPr marL="342900" indent="-342900" fontAlgn="base">
              <a:buAutoNum type="arabicParenR"/>
            </a:pPr>
            <a:endParaRPr lang="en-US" altLang="zh-CN" dirty="0"/>
          </a:p>
          <a:p>
            <a:pPr marL="342900" indent="-342900" fontAlgn="base">
              <a:buAutoNum type="arabicParenR"/>
            </a:pPr>
            <a:r>
              <a:rPr lang="en-US" altLang="zh-CN" dirty="0"/>
              <a:t>AIO</a:t>
            </a:r>
            <a:r>
              <a:rPr lang="zh-CN" altLang="en-US" dirty="0"/>
              <a:t>方式使用于</a:t>
            </a:r>
            <a:r>
              <a:rPr lang="zh-CN" altLang="en-US" b="1" dirty="0"/>
              <a:t>连接数目多且连接比较长</a:t>
            </a:r>
            <a:r>
              <a:rPr lang="zh-CN" altLang="en-US" dirty="0"/>
              <a:t>（重操作）的架构，比如相册服务器，充分调用</a:t>
            </a:r>
            <a:r>
              <a:rPr lang="en-US" altLang="zh-CN" dirty="0"/>
              <a:t>OS</a:t>
            </a:r>
            <a:r>
              <a:rPr lang="zh-CN" altLang="en-US" dirty="0"/>
              <a:t>参与并发操作，编程比较复杂，</a:t>
            </a:r>
            <a:r>
              <a:rPr lang="en-US" altLang="zh-CN" dirty="0"/>
              <a:t>JDK7</a:t>
            </a:r>
            <a:r>
              <a:rPr lang="zh-CN" altLang="en-US" dirty="0"/>
              <a:t>开始支持。</a:t>
            </a:r>
            <a:endParaRPr lang="en-US" altLang="zh-CN" dirty="0"/>
          </a:p>
          <a:p>
            <a:endParaRPr lang="en-US" altLang="zh-CN" dirty="0"/>
          </a:p>
          <a:p>
            <a:endParaRPr lang="en-US" altLang="zh-CN" dirty="0"/>
          </a:p>
          <a:p>
            <a:endParaRPr lang="en-US" altLang="zh-CN" dirty="0"/>
          </a:p>
          <a:p>
            <a:endParaRPr lang="en-US" altLang="zh-C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607" y="3453735"/>
            <a:ext cx="8820150"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02027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302006" y="1691640"/>
            <a:ext cx="5587994" cy="769441"/>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400" b="1" noProof="0" dirty="0">
                <a:gradFill>
                  <a:gsLst>
                    <a:gs pos="0">
                      <a:prstClr val="black">
                        <a:lumMod val="50000"/>
                        <a:lumOff val="50000"/>
                      </a:prstClr>
                    </a:gs>
                    <a:gs pos="100000">
                      <a:prstClr val="black">
                        <a:lumMod val="75000"/>
                        <a:lumOff val="25000"/>
                      </a:prstClr>
                    </a:gs>
                  </a:gsLst>
                  <a:lin ang="2700000" scaled="1"/>
                </a:gradFill>
                <a:latin typeface="微软雅黑" charset="-122"/>
                <a:ea typeface="微软雅黑" charset="-122"/>
              </a:rPr>
              <a:t>感谢您的观看指导</a:t>
            </a:r>
            <a:endParaRPr kumimoji="0" lang="zh-CN" altLang="en-US" sz="4400" b="1" i="0" u="none" strike="noStrike" kern="1200" cap="none" spc="0" normalizeH="0" baseline="0" noProof="0" dirty="0">
              <a:ln>
                <a:noFill/>
              </a:ln>
              <a:gradFill>
                <a:gsLst>
                  <a:gs pos="0">
                    <a:prstClr val="black">
                      <a:lumMod val="50000"/>
                      <a:lumOff val="50000"/>
                    </a:prstClr>
                  </a:gs>
                  <a:gs pos="100000">
                    <a:prstClr val="black">
                      <a:lumMod val="75000"/>
                      <a:lumOff val="25000"/>
                    </a:prstClr>
                  </a:gs>
                </a:gsLst>
                <a:lin ang="2700000" scaled="1"/>
              </a:gradFill>
              <a:effectLst/>
              <a:uLnTx/>
              <a:uFillTx/>
              <a:latin typeface="微软雅黑" charset="-122"/>
              <a:ea typeface="微软雅黑" charset="-122"/>
              <a:cs typeface="+mn-cs"/>
            </a:endParaRPr>
          </a:p>
        </p:txBody>
      </p:sp>
      <p:cxnSp>
        <p:nvCxnSpPr>
          <p:cNvPr id="16" name="直接连接符 15"/>
          <p:cNvCxnSpPr/>
          <p:nvPr/>
        </p:nvCxnSpPr>
        <p:spPr>
          <a:xfrm>
            <a:off x="5734050" y="2733040"/>
            <a:ext cx="723900" cy="0"/>
          </a:xfrm>
          <a:prstGeom prst="line">
            <a:avLst/>
          </a:prstGeom>
          <a:ln w="38100" cap="rnd">
            <a:gradFill flip="none" rotWithShape="1">
              <a:gsLst>
                <a:gs pos="0">
                  <a:schemeClr val="tx1">
                    <a:lumMod val="50000"/>
                    <a:lumOff val="50000"/>
                  </a:schemeClr>
                </a:gs>
                <a:gs pos="100000">
                  <a:schemeClr val="bg1">
                    <a:lumMod val="75000"/>
                  </a:schemeClr>
                </a:gs>
              </a:gsLst>
              <a:lin ang="2700000" scaled="1"/>
              <a:tileRect/>
            </a:gradFill>
            <a:round/>
          </a:ln>
        </p:spPr>
        <p:style>
          <a:lnRef idx="1">
            <a:schemeClr val="accent1"/>
          </a:lnRef>
          <a:fillRef idx="0">
            <a:schemeClr val="accent1"/>
          </a:fillRef>
          <a:effectRef idx="0">
            <a:schemeClr val="accent1"/>
          </a:effectRef>
          <a:fontRef idx="minor">
            <a:schemeClr val="tx1"/>
          </a:fontRef>
        </p:style>
      </p:cxnSp>
      <p:sp>
        <p:nvSpPr>
          <p:cNvPr id="20" name="椭圆 17"/>
          <p:cNvSpPr/>
          <p:nvPr/>
        </p:nvSpPr>
        <p:spPr>
          <a:xfrm rot="5400000">
            <a:off x="5807077" y="5656464"/>
            <a:ext cx="577848" cy="580628"/>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a:effectLst>
            <a:outerShdw blurRad="469900" sx="102000" sy="102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7</a:t>
            </a:fld>
            <a:endParaRPr lang="zh-CN" altLang="en-US" dirty="0"/>
          </a:p>
        </p:txBody>
      </p:sp>
      <p:sp>
        <p:nvSpPr>
          <p:cNvPr id="3" name="文本框 3"/>
          <p:cNvSpPr txBox="1"/>
          <p:nvPr/>
        </p:nvSpPr>
        <p:spPr>
          <a:xfrm>
            <a:off x="1133315" y="790735"/>
            <a:ext cx="2876878"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charset="0"/>
                <a:ea typeface="微软雅黑" charset="-122"/>
              </a:rPr>
              <a:t>PART </a:t>
            </a:r>
            <a:r>
              <a:rPr kumimoji="0" lang="en-US" altLang="zh-CN" sz="4800" b="1" i="0" u="none" strike="noStrike" kern="1200" cap="none" spc="0" normalizeH="0" baseline="0" noProof="0" dirty="0" smtClean="0">
                <a:ln>
                  <a:noFill/>
                </a:ln>
                <a:gradFill>
                  <a:gsLst>
                    <a:gs pos="0">
                      <a:srgbClr val="00D1FE">
                        <a:alpha val="95000"/>
                      </a:srgbClr>
                    </a:gs>
                    <a:gs pos="100000">
                      <a:srgbClr val="397CD5">
                        <a:alpha val="95000"/>
                      </a:srgbClr>
                    </a:gs>
                  </a:gsLst>
                  <a:lin ang="2700000" scaled="1"/>
                </a:gradFill>
                <a:effectLst/>
                <a:uLnTx/>
                <a:uFillTx/>
                <a:latin typeface="Arial" charset="0"/>
                <a:ea typeface="微软雅黑" charset="-122"/>
              </a:rPr>
              <a:t>1-2</a:t>
            </a:r>
            <a:endParaRPr kumimoji="0" lang="zh-CN" altLang="en-US" sz="48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charset="0"/>
              <a:ea typeface="微软雅黑" charset="-122"/>
            </a:endParaRPr>
          </a:p>
        </p:txBody>
      </p:sp>
      <p:sp>
        <p:nvSpPr>
          <p:cNvPr id="4" name="矩形 3"/>
          <p:cNvSpPr/>
          <p:nvPr/>
        </p:nvSpPr>
        <p:spPr>
          <a:xfrm>
            <a:off x="4462415" y="3025849"/>
            <a:ext cx="4200189" cy="830997"/>
          </a:xfrm>
          <a:prstGeom prst="rect">
            <a:avLst/>
          </a:prstGeom>
        </p:spPr>
        <p:txBody>
          <a:bodyPr wrap="none">
            <a:spAutoFit/>
          </a:bodyPr>
          <a:lstStyle/>
          <a:p>
            <a:r>
              <a:rPr lang="en-US" altLang="zh-CN" sz="4800" b="1" dirty="0" err="1"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Netty</a:t>
            </a:r>
            <a:r>
              <a:rPr lang="zh-CN" altLang="en-US" sz="4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是什么？</a:t>
            </a:r>
            <a:endParaRPr lang="zh-CN" altLang="en-US" sz="4800" b="1" dirty="0">
              <a:solidFill>
                <a:schemeClr val="accent1">
                  <a:lumMod val="75000"/>
                </a:schemeClr>
              </a:solidFill>
              <a:effectLst>
                <a:outerShdw blurRad="38100" dist="38100" dir="2700000" algn="tl">
                  <a:srgbClr val="000000">
                    <a:alpha val="43137"/>
                  </a:srgbClr>
                </a:outerShdw>
              </a:effectLst>
              <a:ea typeface="宋体" panose="02010600030101010101" pitchFamily="2" charset="-122"/>
            </a:endParaRPr>
          </a:p>
        </p:txBody>
      </p:sp>
    </p:spTree>
    <p:extLst>
      <p:ext uri="{BB962C8B-B14F-4D97-AF65-F5344CB8AC3E}">
        <p14:creationId xmlns:p14="http://schemas.microsoft.com/office/powerpoint/2010/main" val="5356636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51pptmoban.com/d/file/2015/05/20/0a575743c86e20d1c223f3cf7c6f973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8488" y="41581"/>
            <a:ext cx="4710943" cy="6281258"/>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791C74C5-49C3-4B91-9805-E5C47E5A7A90}" type="slidenum">
              <a:rPr lang="zh-CN" altLang="en-US" smtClean="0"/>
              <a:t>8</a:t>
            </a:fld>
            <a:endParaRPr lang="zh-CN" altLang="en-US" dirty="0"/>
          </a:p>
        </p:txBody>
      </p:sp>
      <p:sp>
        <p:nvSpPr>
          <p:cNvPr id="4" name="矩形 3"/>
          <p:cNvSpPr/>
          <p:nvPr/>
        </p:nvSpPr>
        <p:spPr>
          <a:xfrm>
            <a:off x="906307" y="1853076"/>
            <a:ext cx="7137175" cy="2492990"/>
          </a:xfrm>
          <a:prstGeom prst="rect">
            <a:avLst/>
          </a:prstGeom>
        </p:spPr>
        <p:style>
          <a:lnRef idx="3">
            <a:schemeClr val="lt1"/>
          </a:lnRef>
          <a:fillRef idx="1">
            <a:schemeClr val="accent2"/>
          </a:fillRef>
          <a:effectRef idx="1">
            <a:schemeClr val="accent2"/>
          </a:effectRef>
          <a:fontRef idx="minor">
            <a:schemeClr val="lt1"/>
          </a:fontRef>
        </p:style>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3600" b="1" dirty="0">
                <a:ln w="11430"/>
                <a:solidFill>
                  <a:srgbClr val="FFFF00"/>
                </a:solidFill>
                <a:effectLst>
                  <a:outerShdw blurRad="50800" dist="39000" dir="5460000" algn="tl">
                    <a:srgbClr val="000000">
                      <a:alpha val="38000"/>
                    </a:srgbClr>
                  </a:outerShdw>
                </a:effectLst>
              </a:rPr>
              <a:t>假设系统必须要能够扩展到支撑 </a:t>
            </a:r>
            <a:endParaRPr lang="en-US" altLang="zh-CN" sz="3600" b="1" dirty="0" smtClean="0">
              <a:ln w="11430"/>
              <a:solidFill>
                <a:srgbClr val="FFFF00"/>
              </a:solidFill>
              <a:effectLst>
                <a:outerShdw blurRad="50800" dist="39000" dir="5460000" algn="tl">
                  <a:srgbClr val="000000">
                    <a:alpha val="38000"/>
                  </a:srgbClr>
                </a:outerShdw>
              </a:effectLst>
            </a:endParaRPr>
          </a:p>
          <a:p>
            <a:pPr algn="ctr"/>
            <a:r>
              <a:rPr lang="en-US" altLang="zh-CN" sz="4800" b="1" u="sng" dirty="0" smtClean="0">
                <a:ln w="11430"/>
                <a:solidFill>
                  <a:srgbClr val="FFFF00"/>
                </a:solidFill>
                <a:effectLst>
                  <a:outerShdw blurRad="50800" dist="39000" dir="5460000" algn="tl">
                    <a:srgbClr val="000000">
                      <a:alpha val="38000"/>
                    </a:srgbClr>
                  </a:outerShdw>
                </a:effectLst>
              </a:rPr>
              <a:t>150W</a:t>
            </a:r>
            <a:r>
              <a:rPr lang="en-US" altLang="zh-CN" sz="3600" b="1" u="sng" dirty="0" smtClean="0">
                <a:ln w="11430"/>
                <a:solidFill>
                  <a:srgbClr val="FFFF00"/>
                </a:solidFill>
                <a:effectLst>
                  <a:outerShdw blurRad="50800" dist="39000" dir="5460000" algn="tl">
                    <a:srgbClr val="000000">
                      <a:alpha val="38000"/>
                    </a:srgbClr>
                  </a:outerShdw>
                </a:effectLst>
              </a:rPr>
              <a:t> </a:t>
            </a:r>
            <a:r>
              <a:rPr lang="zh-CN" altLang="en-US" sz="3600" b="1" dirty="0">
                <a:ln w="11430"/>
                <a:solidFill>
                  <a:srgbClr val="FFFF00"/>
                </a:solidFill>
                <a:effectLst>
                  <a:outerShdw blurRad="50800" dist="39000" dir="5460000" algn="tl">
                    <a:srgbClr val="000000">
                      <a:alpha val="38000"/>
                    </a:srgbClr>
                  </a:outerShdw>
                </a:effectLst>
              </a:rPr>
              <a:t>名并发用户</a:t>
            </a:r>
            <a:r>
              <a:rPr lang="zh-CN" altLang="en-US" sz="3600" b="1" dirty="0" smtClean="0">
                <a:ln w="11430"/>
                <a:solidFill>
                  <a:srgbClr val="FFFF00"/>
                </a:solidFill>
                <a:effectLst>
                  <a:outerShdw blurRad="50800" dist="39000" dir="5460000" algn="tl">
                    <a:srgbClr val="000000">
                      <a:alpha val="38000"/>
                    </a:srgbClr>
                  </a:outerShdw>
                </a:effectLst>
              </a:rPr>
              <a:t>，</a:t>
            </a:r>
            <a:endParaRPr lang="en-US" altLang="zh-CN" sz="3600" b="1" dirty="0" smtClean="0">
              <a:ln w="11430"/>
              <a:solidFill>
                <a:srgbClr val="FFFF00"/>
              </a:solidFill>
              <a:effectLst>
                <a:outerShdw blurRad="50800" dist="39000" dir="5460000" algn="tl">
                  <a:srgbClr val="000000">
                    <a:alpha val="38000"/>
                  </a:srgbClr>
                </a:outerShdw>
              </a:effectLst>
            </a:endParaRPr>
          </a:p>
          <a:p>
            <a:pPr algn="ctr"/>
            <a:r>
              <a:rPr lang="zh-CN" altLang="en-US" sz="3600" b="1" dirty="0" smtClean="0">
                <a:ln w="11430"/>
                <a:solidFill>
                  <a:srgbClr val="FFFF00"/>
                </a:solidFill>
                <a:effectLst>
                  <a:outerShdw blurRad="50800" dist="39000" dir="5460000" algn="tl">
                    <a:srgbClr val="000000">
                      <a:alpha val="38000"/>
                    </a:srgbClr>
                  </a:outerShdw>
                </a:effectLst>
              </a:rPr>
              <a:t>并且</a:t>
            </a:r>
            <a:r>
              <a:rPr lang="zh-CN" altLang="en-US" sz="3600" b="1" dirty="0">
                <a:ln w="11430"/>
                <a:solidFill>
                  <a:srgbClr val="FFFF00"/>
                </a:solidFill>
                <a:effectLst>
                  <a:outerShdw blurRad="50800" dist="39000" dir="5460000" algn="tl">
                    <a:srgbClr val="000000">
                      <a:alpha val="38000"/>
                    </a:srgbClr>
                  </a:outerShdw>
                </a:effectLst>
              </a:rPr>
              <a:t>不能有任何的性能损失</a:t>
            </a:r>
            <a:r>
              <a:rPr lang="zh-CN" altLang="en-US" sz="3600" b="1" dirty="0" smtClean="0">
                <a:ln w="11430"/>
                <a:solidFill>
                  <a:srgbClr val="FFFF00"/>
                </a:solidFill>
                <a:effectLst>
                  <a:outerShdw blurRad="50800" dist="39000" dir="5460000" algn="tl">
                    <a:srgbClr val="000000">
                      <a:alpha val="38000"/>
                    </a:srgbClr>
                  </a:outerShdw>
                </a:effectLst>
              </a:rPr>
              <a:t>？</a:t>
            </a:r>
            <a:endParaRPr lang="en-US" altLang="zh-CN" sz="3600" b="1" dirty="0" smtClean="0">
              <a:ln w="11430"/>
              <a:solidFill>
                <a:srgbClr val="FFFF00"/>
              </a:solidFill>
              <a:effectLst>
                <a:outerShdw blurRad="50800" dist="39000" dir="5460000" algn="tl">
                  <a:srgbClr val="000000">
                    <a:alpha val="38000"/>
                  </a:srgbClr>
                </a:outerShdw>
              </a:effectLst>
            </a:endParaRPr>
          </a:p>
          <a:p>
            <a:pPr algn="ctr"/>
            <a:r>
              <a:rPr lang="zh-CN" altLang="en-US" sz="3600" b="1" dirty="0" smtClean="0">
                <a:ln w="11430"/>
                <a:solidFill>
                  <a:srgbClr val="FFFF00"/>
                </a:solidFill>
                <a:effectLst>
                  <a:outerShdw blurRad="50800" dist="39000" dir="5460000" algn="tl">
                    <a:srgbClr val="000000">
                      <a:alpha val="38000"/>
                    </a:srgbClr>
                  </a:outerShdw>
                </a:effectLst>
              </a:rPr>
              <a:t>你</a:t>
            </a:r>
            <a:r>
              <a:rPr lang="zh-CN" altLang="en-US" sz="3600" b="1" dirty="0">
                <a:ln w="11430"/>
                <a:solidFill>
                  <a:srgbClr val="FFFF00"/>
                </a:solidFill>
                <a:effectLst>
                  <a:outerShdw blurRad="50800" dist="39000" dir="5460000" algn="tl">
                    <a:srgbClr val="000000">
                      <a:alpha val="38000"/>
                    </a:srgbClr>
                  </a:outerShdw>
                </a:effectLst>
              </a:rPr>
              <a:t>会怎么实现？</a:t>
            </a:r>
          </a:p>
        </p:txBody>
      </p:sp>
    </p:spTree>
    <p:extLst>
      <p:ext uri="{BB962C8B-B14F-4D97-AF65-F5344CB8AC3E}">
        <p14:creationId xmlns:p14="http://schemas.microsoft.com/office/powerpoint/2010/main" val="22916826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91C74C5-49C3-4B91-9805-E5C47E5A7A90}" type="slidenum">
              <a:rPr lang="zh-CN" altLang="en-US" smtClean="0"/>
              <a:t>9</a:t>
            </a:fld>
            <a:endParaRPr lang="zh-CN" altLang="en-US" dirty="0"/>
          </a:p>
        </p:txBody>
      </p:sp>
      <p:sp>
        <p:nvSpPr>
          <p:cNvPr id="3" name="矩形 2"/>
          <p:cNvSpPr/>
          <p:nvPr/>
        </p:nvSpPr>
        <p:spPr>
          <a:xfrm>
            <a:off x="525981" y="1348326"/>
            <a:ext cx="11126549" cy="3416320"/>
          </a:xfrm>
          <a:prstGeom prst="rect">
            <a:avLst/>
          </a:prstGeom>
        </p:spPr>
        <p:txBody>
          <a:bodyPr wrap="square">
            <a:spAutoFit/>
          </a:bodyPr>
          <a:lstStyle/>
          <a:p>
            <a:pPr marL="342900" indent="-342900">
              <a:buAutoNum type="arabicParenR"/>
            </a:pPr>
            <a:r>
              <a:rPr lang="en-US" altLang="zh-CN" dirty="0">
                <a:latin typeface="Arial" pitchFamily="34" charset="0"/>
                <a:cs typeface="Arial" pitchFamily="34" charset="0"/>
              </a:rPr>
              <a:t>NIO </a:t>
            </a:r>
            <a:r>
              <a:rPr lang="zh-CN" altLang="en-US" dirty="0">
                <a:latin typeface="Arial" pitchFamily="34" charset="0"/>
                <a:cs typeface="Arial" pitchFamily="34" charset="0"/>
              </a:rPr>
              <a:t>的类库和 </a:t>
            </a:r>
            <a:r>
              <a:rPr lang="en-US" altLang="zh-CN" dirty="0">
                <a:latin typeface="Arial" pitchFamily="34" charset="0"/>
                <a:cs typeface="Arial" pitchFamily="34" charset="0"/>
              </a:rPr>
              <a:t>API </a:t>
            </a:r>
            <a:r>
              <a:rPr lang="zh-CN" altLang="en-US" dirty="0">
                <a:latin typeface="Arial" pitchFamily="34" charset="0"/>
                <a:cs typeface="Arial" pitchFamily="34" charset="0"/>
              </a:rPr>
              <a:t>繁杂，使用麻烦：需要熟练掌握 </a:t>
            </a:r>
            <a:r>
              <a:rPr lang="en-US" altLang="zh-CN" dirty="0">
                <a:latin typeface="Arial" pitchFamily="34" charset="0"/>
                <a:cs typeface="Arial" pitchFamily="34" charset="0"/>
              </a:rPr>
              <a:t>Selector</a:t>
            </a:r>
            <a:r>
              <a:rPr lang="zh-CN" altLang="en-US" dirty="0">
                <a:latin typeface="Arial" pitchFamily="34" charset="0"/>
                <a:cs typeface="Arial" pitchFamily="34" charset="0"/>
              </a:rPr>
              <a:t>、</a:t>
            </a:r>
            <a:r>
              <a:rPr lang="en-US" altLang="zh-CN" dirty="0" err="1">
                <a:latin typeface="Arial" pitchFamily="34" charset="0"/>
                <a:cs typeface="Arial" pitchFamily="34" charset="0"/>
              </a:rPr>
              <a:t>ServerSocketChannel</a:t>
            </a:r>
            <a:r>
              <a:rPr lang="zh-CN" altLang="en-US" dirty="0">
                <a:latin typeface="Arial" pitchFamily="34" charset="0"/>
                <a:cs typeface="Arial" pitchFamily="34" charset="0"/>
              </a:rPr>
              <a:t>、</a:t>
            </a:r>
            <a:r>
              <a:rPr lang="en-US" altLang="zh-CN" dirty="0" err="1">
                <a:latin typeface="Arial" pitchFamily="34" charset="0"/>
                <a:cs typeface="Arial" pitchFamily="34" charset="0"/>
              </a:rPr>
              <a:t>SocketChannel</a:t>
            </a:r>
            <a:r>
              <a:rPr lang="zh-CN" altLang="en-US" dirty="0">
                <a:latin typeface="Arial" pitchFamily="34" charset="0"/>
                <a:cs typeface="Arial" pitchFamily="34" charset="0"/>
              </a:rPr>
              <a:t>、</a:t>
            </a:r>
            <a:r>
              <a:rPr lang="en-US" altLang="zh-CN" dirty="0" err="1">
                <a:latin typeface="Arial" pitchFamily="34" charset="0"/>
                <a:cs typeface="Arial" pitchFamily="34" charset="0"/>
              </a:rPr>
              <a:t>ByteBuffer</a:t>
            </a:r>
            <a:r>
              <a:rPr lang="en-US" altLang="zh-CN" dirty="0">
                <a:latin typeface="Arial" pitchFamily="34" charset="0"/>
                <a:cs typeface="Arial" pitchFamily="34" charset="0"/>
              </a:rPr>
              <a:t> </a:t>
            </a:r>
            <a:r>
              <a:rPr lang="zh-CN" altLang="en-US" dirty="0">
                <a:latin typeface="Arial" pitchFamily="34" charset="0"/>
                <a:cs typeface="Arial" pitchFamily="34" charset="0"/>
              </a:rPr>
              <a:t>等</a:t>
            </a:r>
            <a:r>
              <a:rPr lang="zh-CN" altLang="en-US" dirty="0" smtClean="0">
                <a:latin typeface="Arial" pitchFamily="34" charset="0"/>
                <a:cs typeface="Arial" pitchFamily="34" charset="0"/>
              </a:rPr>
              <a:t>。</a:t>
            </a:r>
            <a:endParaRPr lang="en-US" altLang="zh-CN" dirty="0" smtClean="0">
              <a:latin typeface="Arial" pitchFamily="34" charset="0"/>
              <a:cs typeface="Arial" pitchFamily="34" charset="0"/>
            </a:endParaRPr>
          </a:p>
          <a:p>
            <a:pPr marL="342900" indent="-342900">
              <a:buAutoNum type="arabicParenR"/>
            </a:pPr>
            <a:endParaRPr lang="en-US" altLang="zh-CN" dirty="0">
              <a:latin typeface="Arial" pitchFamily="34" charset="0"/>
              <a:cs typeface="Arial" pitchFamily="34" charset="0"/>
            </a:endParaRPr>
          </a:p>
          <a:p>
            <a:pPr marL="342900" indent="-342900">
              <a:buAutoNum type="arabicParenR"/>
            </a:pPr>
            <a:r>
              <a:rPr lang="zh-CN" altLang="en-US" dirty="0">
                <a:latin typeface="Arial" pitchFamily="34" charset="0"/>
                <a:cs typeface="Arial" pitchFamily="34" charset="0"/>
              </a:rPr>
              <a:t>需要具备其他的额外技能：要熟悉 </a:t>
            </a:r>
            <a:r>
              <a:rPr lang="en-US" altLang="zh-CN" dirty="0">
                <a:latin typeface="Arial" pitchFamily="34" charset="0"/>
                <a:cs typeface="Arial" pitchFamily="34" charset="0"/>
              </a:rPr>
              <a:t>Java </a:t>
            </a:r>
            <a:r>
              <a:rPr lang="zh-CN" altLang="en-US" dirty="0">
                <a:latin typeface="Arial" pitchFamily="34" charset="0"/>
                <a:cs typeface="Arial" pitchFamily="34" charset="0"/>
              </a:rPr>
              <a:t>多线程编程，因为 </a:t>
            </a:r>
            <a:r>
              <a:rPr lang="en-US" altLang="zh-CN" dirty="0">
                <a:latin typeface="Arial" pitchFamily="34" charset="0"/>
                <a:cs typeface="Arial" pitchFamily="34" charset="0"/>
              </a:rPr>
              <a:t>NIO </a:t>
            </a:r>
            <a:r>
              <a:rPr lang="zh-CN" altLang="en-US" dirty="0">
                <a:latin typeface="Arial" pitchFamily="34" charset="0"/>
                <a:cs typeface="Arial" pitchFamily="34" charset="0"/>
              </a:rPr>
              <a:t>编程涉及到 </a:t>
            </a:r>
            <a:r>
              <a:rPr lang="en-US" altLang="zh-CN" dirty="0">
                <a:latin typeface="Arial" pitchFamily="34" charset="0"/>
                <a:cs typeface="Arial" pitchFamily="34" charset="0"/>
              </a:rPr>
              <a:t>Reactor </a:t>
            </a:r>
            <a:r>
              <a:rPr lang="zh-CN" altLang="en-US" dirty="0">
                <a:latin typeface="Arial" pitchFamily="34" charset="0"/>
                <a:cs typeface="Arial" pitchFamily="34" charset="0"/>
              </a:rPr>
              <a:t>模式，你必须对多线程和网络编程非常熟悉，才能编写出高质量的 </a:t>
            </a:r>
            <a:r>
              <a:rPr lang="en-US" altLang="zh-CN" dirty="0">
                <a:latin typeface="Arial" pitchFamily="34" charset="0"/>
                <a:cs typeface="Arial" pitchFamily="34" charset="0"/>
              </a:rPr>
              <a:t>NIO </a:t>
            </a:r>
            <a:r>
              <a:rPr lang="zh-CN" altLang="en-US" dirty="0">
                <a:latin typeface="Arial" pitchFamily="34" charset="0"/>
                <a:cs typeface="Arial" pitchFamily="34" charset="0"/>
              </a:rPr>
              <a:t>程序。</a:t>
            </a:r>
            <a:endParaRPr lang="en-US" altLang="zh-CN" dirty="0">
              <a:latin typeface="Arial" pitchFamily="34" charset="0"/>
              <a:cs typeface="Arial" pitchFamily="34" charset="0"/>
            </a:endParaRPr>
          </a:p>
          <a:p>
            <a:pPr marL="342900" indent="-342900">
              <a:buAutoNum type="arabicParenR"/>
            </a:pPr>
            <a:endParaRPr lang="en-US" altLang="zh-CN" dirty="0">
              <a:latin typeface="Arial" pitchFamily="34" charset="0"/>
              <a:cs typeface="Arial" pitchFamily="34" charset="0"/>
            </a:endParaRPr>
          </a:p>
          <a:p>
            <a:pPr marL="342900" indent="-342900">
              <a:buAutoNum type="arabicParenR"/>
            </a:pPr>
            <a:r>
              <a:rPr lang="zh-CN" altLang="en-US" dirty="0">
                <a:latin typeface="Arial" pitchFamily="34" charset="0"/>
                <a:cs typeface="Arial" pitchFamily="34" charset="0"/>
              </a:rPr>
              <a:t>开发工作量和难度都非常大：例如客户端面临断连重连、网络闪断、半包读写、失败缓存、网络拥塞和异常流的处理等等。</a:t>
            </a:r>
            <a:endParaRPr lang="en-US" altLang="zh-CN" dirty="0">
              <a:latin typeface="Arial" pitchFamily="34" charset="0"/>
              <a:cs typeface="Arial" pitchFamily="34" charset="0"/>
            </a:endParaRPr>
          </a:p>
          <a:p>
            <a:pPr marL="342900" indent="-342900">
              <a:buAutoNum type="arabicParenR"/>
            </a:pPr>
            <a:endParaRPr lang="en-US" altLang="zh-CN" dirty="0">
              <a:latin typeface="Arial" pitchFamily="34" charset="0"/>
              <a:cs typeface="Arial" pitchFamily="34" charset="0"/>
            </a:endParaRPr>
          </a:p>
          <a:p>
            <a:pPr marL="342900" indent="-342900">
              <a:buAutoNum type="arabicParenR"/>
            </a:pPr>
            <a:r>
              <a:rPr lang="en-US" altLang="zh-CN" dirty="0">
                <a:latin typeface="Arial" pitchFamily="34" charset="0"/>
                <a:cs typeface="Arial" pitchFamily="34" charset="0"/>
              </a:rPr>
              <a:t>JDK NIO </a:t>
            </a:r>
            <a:r>
              <a:rPr lang="zh-CN" altLang="en-US" dirty="0">
                <a:latin typeface="Arial" pitchFamily="34" charset="0"/>
                <a:cs typeface="Arial" pitchFamily="34" charset="0"/>
              </a:rPr>
              <a:t>的 </a:t>
            </a:r>
            <a:r>
              <a:rPr lang="en-US" altLang="zh-CN" dirty="0">
                <a:latin typeface="Arial" pitchFamily="34" charset="0"/>
                <a:cs typeface="Arial" pitchFamily="34" charset="0"/>
              </a:rPr>
              <a:t>Bug</a:t>
            </a:r>
            <a:r>
              <a:rPr lang="zh-CN" altLang="en-US" dirty="0">
                <a:latin typeface="Arial" pitchFamily="34" charset="0"/>
                <a:cs typeface="Arial" pitchFamily="34" charset="0"/>
              </a:rPr>
              <a:t>：例如臭名昭著的 </a:t>
            </a:r>
            <a:r>
              <a:rPr lang="en-US" altLang="zh-CN" dirty="0" err="1">
                <a:latin typeface="Arial" pitchFamily="34" charset="0"/>
                <a:cs typeface="Arial" pitchFamily="34" charset="0"/>
              </a:rPr>
              <a:t>Epoll</a:t>
            </a:r>
            <a:r>
              <a:rPr lang="en-US" altLang="zh-CN" dirty="0">
                <a:latin typeface="Arial" pitchFamily="34" charset="0"/>
                <a:cs typeface="Arial" pitchFamily="34" charset="0"/>
              </a:rPr>
              <a:t> Bug</a:t>
            </a:r>
            <a:r>
              <a:rPr lang="zh-CN" altLang="en-US" dirty="0">
                <a:latin typeface="Arial" pitchFamily="34" charset="0"/>
                <a:cs typeface="Arial" pitchFamily="34" charset="0"/>
              </a:rPr>
              <a:t>，它会导致 </a:t>
            </a:r>
            <a:r>
              <a:rPr lang="en-US" altLang="zh-CN" dirty="0">
                <a:latin typeface="Arial" pitchFamily="34" charset="0"/>
                <a:cs typeface="Arial" pitchFamily="34" charset="0"/>
              </a:rPr>
              <a:t>Selector </a:t>
            </a:r>
            <a:r>
              <a:rPr lang="zh-CN" altLang="en-US" dirty="0">
                <a:latin typeface="Arial" pitchFamily="34" charset="0"/>
                <a:cs typeface="Arial" pitchFamily="34" charset="0"/>
              </a:rPr>
              <a:t>空轮询，最终导致 </a:t>
            </a:r>
            <a:r>
              <a:rPr lang="en-US" altLang="zh-CN" dirty="0">
                <a:latin typeface="Arial" pitchFamily="34" charset="0"/>
                <a:cs typeface="Arial" pitchFamily="34" charset="0"/>
              </a:rPr>
              <a:t>CPU 100%</a:t>
            </a:r>
            <a:r>
              <a:rPr lang="zh-CN" altLang="en-US" dirty="0">
                <a:latin typeface="Arial" pitchFamily="34" charset="0"/>
                <a:cs typeface="Arial" pitchFamily="34" charset="0"/>
              </a:rPr>
              <a:t>。直到 </a:t>
            </a:r>
            <a:r>
              <a:rPr lang="en-US" altLang="zh-CN" dirty="0">
                <a:latin typeface="Arial" pitchFamily="34" charset="0"/>
                <a:cs typeface="Arial" pitchFamily="34" charset="0"/>
              </a:rPr>
              <a:t>JDK 1.7 </a:t>
            </a:r>
            <a:r>
              <a:rPr lang="zh-CN" altLang="en-US" dirty="0">
                <a:latin typeface="Arial" pitchFamily="34" charset="0"/>
                <a:cs typeface="Arial" pitchFamily="34" charset="0"/>
              </a:rPr>
              <a:t>版本该问题仍旧存在，没有被根本解决。</a:t>
            </a:r>
          </a:p>
          <a:p>
            <a:endParaRPr lang="en-US" altLang="zh-CN" dirty="0"/>
          </a:p>
        </p:txBody>
      </p:sp>
      <p:sp>
        <p:nvSpPr>
          <p:cNvPr id="4" name="矩形 3"/>
          <p:cNvSpPr/>
          <p:nvPr/>
        </p:nvSpPr>
        <p:spPr>
          <a:xfrm>
            <a:off x="378035" y="135987"/>
            <a:ext cx="9919703" cy="954107"/>
          </a:xfrm>
          <a:prstGeom prst="rect">
            <a:avLst/>
          </a:prstGeom>
        </p:spPr>
        <p:txBody>
          <a:bodyPr wrap="none">
            <a:spAutoFit/>
          </a:bodyPr>
          <a:lstStyle/>
          <a:p>
            <a:endParaRPr lang="en-US" altLang="zh-CN"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endParaRPr>
          </a:p>
          <a:p>
            <a:r>
              <a:rPr lang="zh-CN" altLang="en-US"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上述需求，如果使用</a:t>
            </a:r>
            <a:r>
              <a:rPr lang="en-US" altLang="zh-CN"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Java</a:t>
            </a:r>
            <a:r>
              <a:rPr lang="zh-CN" altLang="en-US"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原生</a:t>
            </a:r>
            <a:r>
              <a:rPr lang="en-US" altLang="zh-CN"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NIO</a:t>
            </a:r>
            <a:r>
              <a:rPr lang="zh-CN" altLang="en-US" sz="2800" b="1" dirty="0" smtClean="0">
                <a:solidFill>
                  <a:schemeClr val="accent1">
                    <a:lumMod val="75000"/>
                  </a:schemeClr>
                </a:solidFill>
                <a:effectLst>
                  <a:outerShdw blurRad="38100" dist="38100" dir="2700000" algn="tl">
                    <a:srgbClr val="000000">
                      <a:alpha val="43137"/>
                    </a:srgbClr>
                  </a:outerShdw>
                </a:effectLst>
                <a:ea typeface="宋体" panose="02010600030101010101" pitchFamily="2" charset="-122"/>
              </a:rPr>
              <a:t>实现，将会面临哪些问题？</a:t>
            </a:r>
            <a:endParaRPr lang="zh-CN" altLang="en-US" sz="2800" b="1" dirty="0">
              <a:solidFill>
                <a:schemeClr val="accent1">
                  <a:lumMod val="75000"/>
                </a:schemeClr>
              </a:solidFill>
              <a:effectLst>
                <a:outerShdw blurRad="38100" dist="38100" dir="2700000" algn="tl">
                  <a:srgbClr val="000000">
                    <a:alpha val="43137"/>
                  </a:srgbClr>
                </a:outerShdw>
              </a:effectLst>
              <a:ea typeface="宋体" panose="02010600030101010101" pitchFamily="2" charset="-122"/>
            </a:endParaRPr>
          </a:p>
        </p:txBody>
      </p:sp>
    </p:spTree>
    <p:extLst>
      <p:ext uri="{BB962C8B-B14F-4D97-AF65-F5344CB8AC3E}">
        <p14:creationId xmlns:p14="http://schemas.microsoft.com/office/powerpoint/2010/main" val="194617751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EFFECT_TARSP_IDS" val="18|15|"/>
</p:tagLst>
</file>

<file path=ppt/tags/tag2.xml><?xml version="1.0" encoding="utf-8"?>
<p:tagLst xmlns:a="http://schemas.openxmlformats.org/drawingml/2006/main" xmlns:r="http://schemas.openxmlformats.org/officeDocument/2006/relationships" xmlns:p="http://schemas.openxmlformats.org/presentationml/2006/main">
  <p:tag name="PA" val="v5.2.0"/>
</p:tagLst>
</file>

<file path=ppt/tags/tag3.xml><?xml version="1.0" encoding="utf-8"?>
<p:tagLst xmlns:a="http://schemas.openxmlformats.org/drawingml/2006/main" xmlns:r="http://schemas.openxmlformats.org/officeDocument/2006/relationships" xmlns:p="http://schemas.openxmlformats.org/presentationml/2006/main">
  <p:tag name="PA" val="v5.2.0"/>
</p:tagLst>
</file>

<file path=ppt/tags/tag4.xml><?xml version="1.0" encoding="utf-8"?>
<p:tagLst xmlns:a="http://schemas.openxmlformats.org/drawingml/2006/main" xmlns:r="http://schemas.openxmlformats.org/officeDocument/2006/relationships" xmlns:p="http://schemas.openxmlformats.org/presentationml/2006/main">
  <p:tag name="PA" val="v5.2.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波形">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波形">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波形">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Waveform</Template>
  <TotalTime>2438</TotalTime>
  <Words>4611</Words>
  <Application>Microsoft Office PowerPoint</Application>
  <PresentationFormat>自定义</PresentationFormat>
  <Paragraphs>445</Paragraphs>
  <Slides>60</Slides>
  <Notes>9</Notes>
  <HiddenSlides>0</HiddenSlides>
  <MMClips>0</MMClips>
  <ScaleCrop>false</ScaleCrop>
  <HeadingPairs>
    <vt:vector size="4" baseType="variant">
      <vt:variant>
        <vt:lpstr>主题</vt:lpstr>
      </vt:variant>
      <vt:variant>
        <vt:i4>1</vt:i4>
      </vt:variant>
      <vt:variant>
        <vt:lpstr>幻灯片标题</vt:lpstr>
      </vt:variant>
      <vt:variant>
        <vt:i4>60</vt:i4>
      </vt:variant>
    </vt:vector>
  </HeadingPairs>
  <TitlesOfParts>
    <vt:vector size="61" baseType="lpstr">
      <vt:lpstr>波形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Forest</cp:lastModifiedBy>
  <cp:revision>645</cp:revision>
  <dcterms:created xsi:type="dcterms:W3CDTF">1900-01-01T00:00:00Z</dcterms:created>
  <dcterms:modified xsi:type="dcterms:W3CDTF">2021-04-14T16:47:00Z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vt:lpwstr>
  </property>
</Properties>
</file>